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6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7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8.xml" ContentType="application/vnd.openxmlformats-officedocument.theme+xml"/>
  <Override PartName="/ppt/slideLayouts/slideLayout16.xml" ContentType="application/vnd.openxmlformats-officedocument.presentationml.slideLayout+xml"/>
  <Override PartName="/ppt/theme/theme9.xml" ContentType="application/vnd.openxmlformats-officedocument.theme+xml"/>
  <Override PartName="/ppt/slideLayouts/slideLayout17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703" r:id="rId5"/>
    <p:sldMasterId id="2147483701" r:id="rId6"/>
    <p:sldMasterId id="2147483707" r:id="rId7"/>
    <p:sldMasterId id="2147483713" r:id="rId8"/>
    <p:sldMasterId id="2147483715" r:id="rId9"/>
    <p:sldMasterId id="2147483717" r:id="rId10"/>
    <p:sldMasterId id="2147483722" r:id="rId11"/>
    <p:sldMasterId id="2147483705" r:id="rId12"/>
    <p:sldMasterId id="2147483709" r:id="rId13"/>
  </p:sldMasterIdLst>
  <p:notesMasterIdLst>
    <p:notesMasterId r:id="rId29"/>
  </p:notesMasterIdLst>
  <p:handoutMasterIdLst>
    <p:handoutMasterId r:id="rId30"/>
  </p:handoutMasterIdLst>
  <p:sldIdLst>
    <p:sldId id="266" r:id="rId14"/>
    <p:sldId id="298" r:id="rId15"/>
    <p:sldId id="367" r:id="rId16"/>
    <p:sldId id="305" r:id="rId17"/>
    <p:sldId id="377" r:id="rId18"/>
    <p:sldId id="1049" r:id="rId19"/>
    <p:sldId id="304" r:id="rId20"/>
    <p:sldId id="295" r:id="rId21"/>
    <p:sldId id="296" r:id="rId22"/>
    <p:sldId id="380" r:id="rId23"/>
    <p:sldId id="378" r:id="rId24"/>
    <p:sldId id="381" r:id="rId25"/>
    <p:sldId id="303" r:id="rId26"/>
    <p:sldId id="1048" r:id="rId27"/>
    <p:sldId id="290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4">
          <p15:clr>
            <a:srgbClr val="A4A3A4"/>
          </p15:clr>
        </p15:guide>
        <p15:guide id="2" pos="2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94BE"/>
    <a:srgbClr val="163873"/>
    <a:srgbClr val="474746"/>
    <a:srgbClr val="1E87C9"/>
    <a:srgbClr val="257BB1"/>
    <a:srgbClr val="00B5E2"/>
    <a:srgbClr val="D7D9C7"/>
    <a:srgbClr val="95A29C"/>
    <a:srgbClr val="3C3C3E"/>
    <a:srgbClr val="DE7D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F31CAE-E513-48BF-B9FD-0E8E4E84CF3D}" v="886" dt="2019-04-24T12:48:15.843"/>
  </p1510:revLst>
</p1510:revInfo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Normaali tyyli 2 - Korostu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Normaali tyyli 2 - Korost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3" autoAdjust="0"/>
    <p:restoredTop sz="94660"/>
  </p:normalViewPr>
  <p:slideViewPr>
    <p:cSldViewPr snapToGrid="0" snapToObjects="1">
      <p:cViewPr varScale="1">
        <p:scale>
          <a:sx n="153" d="100"/>
          <a:sy n="153" d="100"/>
        </p:scale>
        <p:origin x="2024" y="80"/>
      </p:cViewPr>
      <p:guideLst>
        <p:guide orient="horz" pos="2214"/>
        <p:guide pos="2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nnakaisa Ahonen" userId="S::minnakaisa.ahonen@esett.com::1f81c2d2-c1d1-47e5-b972-ed17562685c8" providerId="AD" clId="Web-{FA9F83F0-06DB-0F67-0C73-3C848E88659B}"/>
    <pc:docChg chg="modSld">
      <pc:chgData name="Minnakaisa Ahonen" userId="S::minnakaisa.ahonen@esett.com::1f81c2d2-c1d1-47e5-b972-ed17562685c8" providerId="AD" clId="Web-{FA9F83F0-06DB-0F67-0C73-3C848E88659B}" dt="2019-04-24T12:56:02.327" v="0" actId="20577"/>
      <pc:docMkLst>
        <pc:docMk/>
      </pc:docMkLst>
      <pc:sldChg chg="modSp">
        <pc:chgData name="Minnakaisa Ahonen" userId="S::minnakaisa.ahonen@esett.com::1f81c2d2-c1d1-47e5-b972-ed17562685c8" providerId="AD" clId="Web-{FA9F83F0-06DB-0F67-0C73-3C848E88659B}" dt="2019-04-24T12:56:02.327" v="0" actId="20577"/>
        <pc:sldMkLst>
          <pc:docMk/>
          <pc:sldMk cId="2914942150" sldId="303"/>
        </pc:sldMkLst>
        <pc:spChg chg="mod">
          <ac:chgData name="Minnakaisa Ahonen" userId="S::minnakaisa.ahonen@esett.com::1f81c2d2-c1d1-47e5-b972-ed17562685c8" providerId="AD" clId="Web-{FA9F83F0-06DB-0F67-0C73-3C848E88659B}" dt="2019-04-24T12:56:02.327" v="0" actId="20577"/>
          <ac:spMkLst>
            <pc:docMk/>
            <pc:sldMk cId="2914942150" sldId="303"/>
            <ac:spMk id="6" creationId="{685F1779-04DB-4CE2-B82E-B3F2081AFFFB}"/>
          </ac:spMkLst>
        </pc:spChg>
      </pc:sldChg>
    </pc:docChg>
  </pc:docChgLst>
  <pc:docChgLst>
    <pc:chgData name="Tuomas Lahti" userId="e424116a-12be-4c79-8343-111df072d399" providerId="ADAL" clId="{D3F31CAE-E513-48BF-B9FD-0E8E4E84CF3D}"/>
    <pc:docChg chg="undo custSel modSld">
      <pc:chgData name="Tuomas Lahti" userId="e424116a-12be-4c79-8343-111df072d399" providerId="ADAL" clId="{D3F31CAE-E513-48BF-B9FD-0E8E4E84CF3D}" dt="2019-04-24T12:48:15.843" v="885" actId="1076"/>
      <pc:docMkLst>
        <pc:docMk/>
      </pc:docMkLst>
      <pc:sldChg chg="addSp delSp modSp">
        <pc:chgData name="Tuomas Lahti" userId="e424116a-12be-4c79-8343-111df072d399" providerId="ADAL" clId="{D3F31CAE-E513-48BF-B9FD-0E8E4E84CF3D}" dt="2019-04-24T12:46:50.589" v="884" actId="14100"/>
        <pc:sldMkLst>
          <pc:docMk/>
          <pc:sldMk cId="104481484" sldId="295"/>
        </pc:sldMkLst>
        <pc:spChg chg="del mod">
          <ac:chgData name="Tuomas Lahti" userId="e424116a-12be-4c79-8343-111df072d399" providerId="ADAL" clId="{D3F31CAE-E513-48BF-B9FD-0E8E4E84CF3D}" dt="2019-04-24T12:42:11.797" v="807" actId="478"/>
          <ac:spMkLst>
            <pc:docMk/>
            <pc:sldMk cId="104481484" sldId="295"/>
            <ac:spMk id="3" creationId="{E241E103-BFCB-49CC-8115-2A84F8804BBF}"/>
          </ac:spMkLst>
        </pc:spChg>
        <pc:spChg chg="mod">
          <ac:chgData name="Tuomas Lahti" userId="e424116a-12be-4c79-8343-111df072d399" providerId="ADAL" clId="{D3F31CAE-E513-48BF-B9FD-0E8E4E84CF3D}" dt="2019-04-24T12:43:47.646" v="876" actId="20577"/>
          <ac:spMkLst>
            <pc:docMk/>
            <pc:sldMk cId="104481484" sldId="295"/>
            <ac:spMk id="7" creationId="{AF986B1C-4E8A-44D0-8237-AEDEA5FEE262}"/>
          </ac:spMkLst>
        </pc:spChg>
        <pc:picChg chg="add mod modCrop">
          <ac:chgData name="Tuomas Lahti" userId="e424116a-12be-4c79-8343-111df072d399" providerId="ADAL" clId="{D3F31CAE-E513-48BF-B9FD-0E8E4E84CF3D}" dt="2019-04-24T12:46:50.589" v="884" actId="14100"/>
          <ac:picMkLst>
            <pc:docMk/>
            <pc:sldMk cId="104481484" sldId="295"/>
            <ac:picMk id="8" creationId="{57B58963-6B85-45EF-9B01-6528943A0A0A}"/>
          </ac:picMkLst>
        </pc:picChg>
      </pc:sldChg>
      <pc:sldChg chg="modSp">
        <pc:chgData name="Tuomas Lahti" userId="e424116a-12be-4c79-8343-111df072d399" providerId="ADAL" clId="{D3F31CAE-E513-48BF-B9FD-0E8E4E84CF3D}" dt="2019-04-24T12:48:15.843" v="885" actId="1076"/>
        <pc:sldMkLst>
          <pc:docMk/>
          <pc:sldMk cId="3138366017" sldId="378"/>
        </pc:sldMkLst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3" creationId="{8511D847-C606-4D4B-A453-AE212347E07D}"/>
          </ac:spMkLst>
        </pc:spChg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15" creationId="{D67A8C4C-BA1B-4048-9CD1-A49204D739C1}"/>
          </ac:spMkLst>
        </pc:spChg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16" creationId="{B8B372D8-8200-478E-A821-443365D857C8}"/>
          </ac:spMkLst>
        </pc:spChg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26" creationId="{BCEEE854-D99F-42B9-92A8-C4681FD895AB}"/>
          </ac:spMkLst>
        </pc:spChg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27" creationId="{FE6B22E9-2462-48E9-ABAE-3F247A8BCB72}"/>
          </ac:spMkLst>
        </pc:spChg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37" creationId="{516A9D80-6399-4B82-AF4F-BB41941A05C0}"/>
          </ac:spMkLst>
        </pc:spChg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38" creationId="{2C20C1D4-9456-4D8C-8138-01A5A9FC1124}"/>
          </ac:spMkLst>
        </pc:spChg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43" creationId="{6B507DE6-D5D5-48E2-8D5D-AB22B235DFDF}"/>
          </ac:spMkLst>
        </pc:spChg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44" creationId="{53B4DE88-2EC4-48CE-AEAE-24EE7E274626}"/>
          </ac:spMkLst>
        </pc:spChg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45" creationId="{F8010F0A-B2A0-47FF-809F-C35121AD0F8D}"/>
          </ac:spMkLst>
        </pc:spChg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46" creationId="{20DB509E-0599-4A02-97C1-0822739AA010}"/>
          </ac:spMkLst>
        </pc:spChg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49" creationId="{53D8935B-6172-4EBF-9496-C9546A012B6A}"/>
          </ac:spMkLst>
        </pc:spChg>
        <pc:spChg chg="mod">
          <ac:chgData name="Tuomas Lahti" userId="e424116a-12be-4c79-8343-111df072d399" providerId="ADAL" clId="{D3F31CAE-E513-48BF-B9FD-0E8E4E84CF3D}" dt="2019-04-24T12:48:15.843" v="885" actId="1076"/>
          <ac:spMkLst>
            <pc:docMk/>
            <pc:sldMk cId="3138366017" sldId="378"/>
            <ac:spMk id="51" creationId="{460019D3-2621-4438-AE65-8D633E646B65}"/>
          </ac:spMkLst>
        </pc:spChg>
        <pc:picChg chg="mod">
          <ac:chgData name="Tuomas Lahti" userId="e424116a-12be-4c79-8343-111df072d399" providerId="ADAL" clId="{D3F31CAE-E513-48BF-B9FD-0E8E4E84CF3D}" dt="2019-04-24T12:48:15.843" v="885" actId="1076"/>
          <ac:picMkLst>
            <pc:docMk/>
            <pc:sldMk cId="3138366017" sldId="378"/>
            <ac:picMk id="13" creationId="{F570010E-A120-4401-87BC-E59679CEBAC9}"/>
          </ac:picMkLst>
        </pc:picChg>
        <pc:picChg chg="mod">
          <ac:chgData name="Tuomas Lahti" userId="e424116a-12be-4c79-8343-111df072d399" providerId="ADAL" clId="{D3F31CAE-E513-48BF-B9FD-0E8E4E84CF3D}" dt="2019-04-24T12:48:15.843" v="885" actId="1076"/>
          <ac:picMkLst>
            <pc:docMk/>
            <pc:sldMk cId="3138366017" sldId="378"/>
            <ac:picMk id="31" creationId="{1A94C7C6-322D-44A0-9D8C-7855D0ECCF20}"/>
          </ac:picMkLst>
        </pc:picChg>
        <pc:picChg chg="mod">
          <ac:chgData name="Tuomas Lahti" userId="e424116a-12be-4c79-8343-111df072d399" providerId="ADAL" clId="{D3F31CAE-E513-48BF-B9FD-0E8E4E84CF3D}" dt="2019-04-24T12:48:15.843" v="885" actId="1076"/>
          <ac:picMkLst>
            <pc:docMk/>
            <pc:sldMk cId="3138366017" sldId="378"/>
            <ac:picMk id="39" creationId="{AC0AE5E3-F864-435E-9276-E469C68A1E2B}"/>
          </ac:picMkLst>
        </pc:picChg>
        <pc:cxnChg chg="mod">
          <ac:chgData name="Tuomas Lahti" userId="e424116a-12be-4c79-8343-111df072d399" providerId="ADAL" clId="{D3F31CAE-E513-48BF-B9FD-0E8E4E84CF3D}" dt="2019-04-24T12:48:15.843" v="885" actId="1076"/>
          <ac:cxnSpMkLst>
            <pc:docMk/>
            <pc:sldMk cId="3138366017" sldId="378"/>
            <ac:cxnSpMk id="9" creationId="{FA2110C2-8DC4-4F5C-BFF3-1D573B2892AD}"/>
          </ac:cxnSpMkLst>
        </pc:cxnChg>
        <pc:cxnChg chg="mod">
          <ac:chgData name="Tuomas Lahti" userId="e424116a-12be-4c79-8343-111df072d399" providerId="ADAL" clId="{D3F31CAE-E513-48BF-B9FD-0E8E4E84CF3D}" dt="2019-04-24T12:48:15.843" v="885" actId="1076"/>
          <ac:cxnSpMkLst>
            <pc:docMk/>
            <pc:sldMk cId="3138366017" sldId="378"/>
            <ac:cxnSpMk id="17" creationId="{7A024214-D3E2-4C91-8B2A-3350E2939D93}"/>
          </ac:cxnSpMkLst>
        </pc:cxnChg>
        <pc:cxnChg chg="mod">
          <ac:chgData name="Tuomas Lahti" userId="e424116a-12be-4c79-8343-111df072d399" providerId="ADAL" clId="{D3F31CAE-E513-48BF-B9FD-0E8E4E84CF3D}" dt="2019-04-24T12:48:15.843" v="885" actId="1076"/>
          <ac:cxnSpMkLst>
            <pc:docMk/>
            <pc:sldMk cId="3138366017" sldId="378"/>
            <ac:cxnSpMk id="24" creationId="{A4956DF4-B34A-4FD2-B6BF-3EB44D139E33}"/>
          </ac:cxnSpMkLst>
        </pc:cxnChg>
        <pc:cxnChg chg="mod">
          <ac:chgData name="Tuomas Lahti" userId="e424116a-12be-4c79-8343-111df072d399" providerId="ADAL" clId="{D3F31CAE-E513-48BF-B9FD-0E8E4E84CF3D}" dt="2019-04-24T12:48:15.843" v="885" actId="1076"/>
          <ac:cxnSpMkLst>
            <pc:docMk/>
            <pc:sldMk cId="3138366017" sldId="378"/>
            <ac:cxnSpMk id="28" creationId="{C8D6C562-ED6B-4AD9-9948-259EB63F07C3}"/>
          </ac:cxnSpMkLst>
        </pc:cxnChg>
        <pc:cxnChg chg="mod">
          <ac:chgData name="Tuomas Lahti" userId="e424116a-12be-4c79-8343-111df072d399" providerId="ADAL" clId="{D3F31CAE-E513-48BF-B9FD-0E8E4E84CF3D}" dt="2019-04-24T12:48:15.843" v="885" actId="1076"/>
          <ac:cxnSpMkLst>
            <pc:docMk/>
            <pc:sldMk cId="3138366017" sldId="378"/>
            <ac:cxnSpMk id="34" creationId="{37B756C0-FA67-4DC3-BCD4-1B45D0D69D54}"/>
          </ac:cxnSpMkLst>
        </pc:cxnChg>
        <pc:cxnChg chg="mod">
          <ac:chgData name="Tuomas Lahti" userId="e424116a-12be-4c79-8343-111df072d399" providerId="ADAL" clId="{D3F31CAE-E513-48BF-B9FD-0E8E4E84CF3D}" dt="2019-04-24T12:48:15.843" v="885" actId="1076"/>
          <ac:cxnSpMkLst>
            <pc:docMk/>
            <pc:sldMk cId="3138366017" sldId="378"/>
            <ac:cxnSpMk id="41" creationId="{98158955-5B13-45F7-9E42-7E56FDCECD58}"/>
          </ac:cxnSpMkLst>
        </pc:cxnChg>
        <pc:cxnChg chg="mod">
          <ac:chgData name="Tuomas Lahti" userId="e424116a-12be-4c79-8343-111df072d399" providerId="ADAL" clId="{D3F31CAE-E513-48BF-B9FD-0E8E4E84CF3D}" dt="2019-04-24T12:48:15.843" v="885" actId="1076"/>
          <ac:cxnSpMkLst>
            <pc:docMk/>
            <pc:sldMk cId="3138366017" sldId="378"/>
            <ac:cxnSpMk id="48" creationId="{8FAD81E1-61CE-4A06-BD82-D3B1FC59FAAD}"/>
          </ac:cxnSpMkLst>
        </pc:cxnChg>
      </pc:sldChg>
      <pc:sldChg chg="modSp">
        <pc:chgData name="Tuomas Lahti" userId="e424116a-12be-4c79-8343-111df072d399" providerId="ADAL" clId="{D3F31CAE-E513-48BF-B9FD-0E8E4E84CF3D}" dt="2019-04-24T10:45:22.098" v="582" actId="20577"/>
        <pc:sldMkLst>
          <pc:docMk/>
          <pc:sldMk cId="1175956138" sldId="381"/>
        </pc:sldMkLst>
        <pc:spChg chg="mod">
          <ac:chgData name="Tuomas Lahti" userId="e424116a-12be-4c79-8343-111df072d399" providerId="ADAL" clId="{D3F31CAE-E513-48BF-B9FD-0E8E4E84CF3D}" dt="2019-04-24T10:45:22.098" v="582" actId="20577"/>
          <ac:spMkLst>
            <pc:docMk/>
            <pc:sldMk cId="1175956138" sldId="381"/>
            <ac:spMk id="6" creationId="{685F1779-04DB-4CE2-B82E-B3F2081AFFF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045456036745405"/>
          <c:y val="0"/>
          <c:w val="0.56825754593175848"/>
          <c:h val="0.8523863188976378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78D-4431-98C4-F9004FC19054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tint val="100000"/>
                      <a:shade val="100000"/>
                      <a:satMod val="130000"/>
                    </a:schemeClr>
                  </a:gs>
                  <a:gs pos="100000">
                    <a:schemeClr val="accent2">
                      <a:tint val="50000"/>
                      <a:shade val="100000"/>
                      <a:satMod val="350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78D-4431-98C4-F9004FC19054}"/>
              </c:ext>
            </c:extLst>
          </c:dPt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78D-4431-98C4-F9004FC190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0.43762</cdr:x>
      <cdr:y>0.33306</cdr:y>
    </cdr:from>
    <cdr:to>
      <cdr:x>0.60266</cdr:x>
      <cdr:y>0.57946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DF4E7E5E-DDE0-41EA-ABA0-05D8EE62496C}"/>
            </a:ext>
          </a:extLst>
        </cdr:cNvPr>
        <cdr:cNvSpPr txBox="1"/>
      </cdr:nvSpPr>
      <cdr:spPr>
        <a:xfrm xmlns:a="http://schemas.openxmlformats.org/drawingml/2006/main">
          <a:off x="2522255" y="1213460"/>
          <a:ext cx="951249" cy="8977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fi-FI" sz="1800" b="1" dirty="0"/>
            <a:t>53% </a:t>
          </a:r>
          <a:r>
            <a:rPr lang="fi-FI" sz="1600" dirty="0"/>
            <a:t>Men</a:t>
          </a:r>
          <a:endParaRPr lang="en-FI" sz="16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8516A-815F-B546-9114-A8E49C13C759}" type="datetimeFigureOut">
              <a:rPr lang="en-US" smtClean="0"/>
              <a:pPr/>
              <a:t>4/24/2019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72EDE-4A2B-284F-BBD0-3ED6DB4ABE3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6212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4994A-371C-4024-B85A-D2370DF749CF}" type="datetimeFigureOut">
              <a:rPr lang="fi-FI" smtClean="0"/>
              <a:pPr/>
              <a:t>24.4.2019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85E17D-EA86-4929-93E4-7294CB271CA7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422187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5E17D-EA86-4929-93E4-7294CB271CA7}" type="slidenum">
              <a:rPr lang="fi-FI" smtClean="0"/>
              <a:pPr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71979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5E17D-EA86-4929-93E4-7294CB271CA7}" type="slidenum">
              <a:rPr lang="fi-FI" smtClean="0"/>
              <a:pPr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4872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5E17D-EA86-4929-93E4-7294CB271CA7}" type="slidenum">
              <a:rPr lang="fi-FI" smtClean="0"/>
              <a:pPr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4399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5E17D-EA86-4929-93E4-7294CB271CA7}" type="slidenum">
              <a:rPr lang="fi-FI" smtClean="0"/>
              <a:pPr/>
              <a:t>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29311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5E17D-EA86-4929-93E4-7294CB271CA7}" type="slidenum">
              <a:rPr lang="fi-FI" smtClean="0"/>
              <a:pPr/>
              <a:t>9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5868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5E17D-EA86-4929-93E4-7294CB271CA7}" type="slidenum">
              <a:rPr lang="fi-FI" smtClean="0"/>
              <a:pPr/>
              <a:t>10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2722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5E17D-EA86-4929-93E4-7294CB271CA7}" type="slidenum">
              <a:rPr lang="fi-FI" smtClean="0"/>
              <a:pPr/>
              <a:t>12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40683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5E17D-EA86-4929-93E4-7294CB271CA7}" type="slidenum">
              <a:rPr lang="fi-FI" smtClean="0"/>
              <a:pPr/>
              <a:t>13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50121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85E17D-EA86-4929-93E4-7294CB271CA7}" type="slidenum">
              <a:rPr lang="fi-FI" smtClean="0"/>
              <a:pPr/>
              <a:t>14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82202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773797"/>
            <a:ext cx="9144000" cy="560204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solidFill>
                  <a:srgbClr val="1E87C9"/>
                </a:solidFill>
                <a:latin typeface="Arial"/>
                <a:cs typeface="Arial"/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" y="5314765"/>
            <a:ext cx="9143999" cy="438343"/>
          </a:xfrm>
          <a:prstGeom prst="rect">
            <a:avLst/>
          </a:prstGeom>
        </p:spPr>
        <p:txBody>
          <a:bodyPr/>
          <a:lstStyle>
            <a:lvl1pPr algn="ctr">
              <a:buNone/>
              <a:defRPr sz="1600">
                <a:solidFill>
                  <a:srgbClr val="1E87C9"/>
                </a:solidFill>
                <a:latin typeface="Arial"/>
                <a:cs typeface="Calibri"/>
              </a:defRPr>
            </a:lvl1pPr>
            <a:lvl2pPr algn="ctr">
              <a:buNone/>
              <a:defRPr sz="1600">
                <a:solidFill>
                  <a:srgbClr val="1E87C9"/>
                </a:solidFill>
                <a:latin typeface="Arial"/>
                <a:cs typeface="Calibri"/>
              </a:defRPr>
            </a:lvl2pPr>
            <a:lvl3pPr algn="r">
              <a:defRPr sz="1600"/>
            </a:lvl3pPr>
            <a:lvl4pPr algn="r">
              <a:defRPr sz="1600"/>
            </a:lvl4pPr>
            <a:lvl5pPr algn="r">
              <a:defRPr sz="16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914715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0" y="2032000"/>
            <a:ext cx="9144000" cy="29210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00">
                <a:latin typeface="Arial"/>
                <a:cs typeface="Arial"/>
              </a:defRPr>
            </a:lvl1pPr>
            <a:lvl2pPr marL="457200" indent="0" algn="ctr">
              <a:buNone/>
              <a:defRPr sz="2600">
                <a:latin typeface="Arial"/>
                <a:cs typeface="Arial"/>
              </a:defRPr>
            </a:lvl2pPr>
            <a:lvl3pPr marL="914400" indent="0" algn="ctr">
              <a:buNone/>
              <a:defRPr sz="2600">
                <a:latin typeface="Arial"/>
                <a:cs typeface="Arial"/>
              </a:defRPr>
            </a:lvl3pPr>
            <a:lvl4pPr marL="1371600" indent="0" algn="ctr">
              <a:buNone/>
              <a:defRPr sz="2600">
                <a:latin typeface="Arial"/>
                <a:cs typeface="Arial"/>
              </a:defRPr>
            </a:lvl4pPr>
            <a:lvl5pPr marL="1828800" indent="0" algn="ctr">
              <a:buNone/>
              <a:defRPr sz="2600">
                <a:latin typeface="Arial"/>
                <a:cs typeface="Arial"/>
              </a:defRPr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6" name="Picture 5" descr="logoblu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1056575"/>
            <a:ext cx="2108200" cy="55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300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blu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1056575"/>
            <a:ext cx="2108200" cy="55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891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0" y="2032000"/>
            <a:ext cx="9144000" cy="29210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00">
                <a:latin typeface="Arial"/>
                <a:cs typeface="Arial"/>
              </a:defRPr>
            </a:lvl1pPr>
            <a:lvl2pPr marL="457200" indent="0" algn="ctr">
              <a:buNone/>
              <a:defRPr sz="2600">
                <a:latin typeface="Arial"/>
                <a:cs typeface="Arial"/>
              </a:defRPr>
            </a:lvl2pPr>
            <a:lvl3pPr marL="914400" indent="0" algn="ctr">
              <a:buNone/>
              <a:defRPr sz="2600">
                <a:latin typeface="Arial"/>
                <a:cs typeface="Arial"/>
              </a:defRPr>
            </a:lvl3pPr>
            <a:lvl4pPr marL="1371600" indent="0" algn="ctr">
              <a:buNone/>
              <a:defRPr sz="2600">
                <a:latin typeface="Arial"/>
                <a:cs typeface="Arial"/>
              </a:defRPr>
            </a:lvl4pPr>
            <a:lvl5pPr marL="1828800" indent="0" algn="ctr">
              <a:buNone/>
              <a:defRPr sz="2600">
                <a:latin typeface="Arial"/>
                <a:cs typeface="Arial"/>
              </a:defRPr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4" name="Picture 3" descr="logoblu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1056575"/>
            <a:ext cx="2108200" cy="55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57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blu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1056575"/>
            <a:ext cx="2108200" cy="55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0169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0" y="2032000"/>
            <a:ext cx="9144000" cy="29210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00">
                <a:latin typeface="Arial"/>
                <a:cs typeface="Arial"/>
              </a:defRPr>
            </a:lvl1pPr>
            <a:lvl2pPr marL="457200" indent="0" algn="ctr">
              <a:buNone/>
              <a:defRPr sz="2600">
                <a:latin typeface="Arial"/>
                <a:cs typeface="Arial"/>
              </a:defRPr>
            </a:lvl2pPr>
            <a:lvl3pPr marL="914400" indent="0" algn="ctr">
              <a:buNone/>
              <a:defRPr sz="2600">
                <a:latin typeface="Arial"/>
                <a:cs typeface="Arial"/>
              </a:defRPr>
            </a:lvl3pPr>
            <a:lvl4pPr marL="1371600" indent="0" algn="ctr">
              <a:buNone/>
              <a:defRPr sz="2600">
                <a:latin typeface="Arial"/>
                <a:cs typeface="Arial"/>
              </a:defRPr>
            </a:lvl4pPr>
            <a:lvl5pPr marL="1828800" indent="0" algn="ctr">
              <a:buNone/>
              <a:defRPr sz="2600">
                <a:latin typeface="Arial"/>
                <a:cs typeface="Arial"/>
              </a:defRPr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4" name="Picture 3" descr="logoblu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1056575"/>
            <a:ext cx="2108200" cy="55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230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blu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1056575"/>
            <a:ext cx="2108200" cy="55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190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57201" y="6406316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0D8973F0-6C83-0D4E-981C-1B0D6E5E6F33}" type="slidenum"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‹#›</a:t>
            </a:fld>
            <a:endParaRPr lang="en-US" sz="1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728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57201" y="6406316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4BE9BFC-49D1-F64E-B93B-E626B8402C89}" type="slidenum"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‹#›</a:t>
            </a:fld>
            <a:endParaRPr lang="en-US" sz="1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1326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773797"/>
            <a:ext cx="9144000" cy="560204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solidFill>
                  <a:srgbClr val="1E87C9"/>
                </a:solidFill>
                <a:latin typeface="Arial"/>
                <a:cs typeface="Arial"/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" y="5314765"/>
            <a:ext cx="9143999" cy="438343"/>
          </a:xfrm>
          <a:prstGeom prst="rect">
            <a:avLst/>
          </a:prstGeom>
        </p:spPr>
        <p:txBody>
          <a:bodyPr/>
          <a:lstStyle>
            <a:lvl1pPr algn="ctr">
              <a:buNone/>
              <a:defRPr sz="1600">
                <a:solidFill>
                  <a:srgbClr val="1E87C9"/>
                </a:solidFill>
                <a:latin typeface="Arial"/>
                <a:cs typeface="Calibri"/>
              </a:defRPr>
            </a:lvl1pPr>
            <a:lvl2pPr algn="ctr">
              <a:buNone/>
              <a:defRPr sz="1600">
                <a:solidFill>
                  <a:srgbClr val="1E87C9"/>
                </a:solidFill>
                <a:latin typeface="Arial"/>
                <a:cs typeface="Calibri"/>
              </a:defRPr>
            </a:lvl2pPr>
            <a:lvl3pPr algn="r">
              <a:defRPr sz="1600"/>
            </a:lvl3pPr>
            <a:lvl4pPr algn="r">
              <a:defRPr sz="1600"/>
            </a:lvl4pPr>
            <a:lvl5pPr algn="r">
              <a:defRPr sz="16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00832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371600"/>
            <a:ext cx="8229600" cy="627062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rgbClr val="1E87C9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2425700"/>
            <a:ext cx="8229600" cy="3962082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rgbClr val="474746"/>
                </a:solidFill>
                <a:latin typeface="Arial"/>
              </a:defRPr>
            </a:lvl1pPr>
            <a:lvl2pPr>
              <a:defRPr sz="1800">
                <a:solidFill>
                  <a:srgbClr val="474746"/>
                </a:solidFill>
                <a:latin typeface="Arial"/>
              </a:defRPr>
            </a:lvl2pPr>
            <a:lvl3pPr>
              <a:defRPr sz="1800">
                <a:solidFill>
                  <a:srgbClr val="474746"/>
                </a:solidFill>
                <a:latin typeface="Arial"/>
              </a:defRPr>
            </a:lvl3pPr>
            <a:lvl4pPr>
              <a:defRPr sz="1800">
                <a:solidFill>
                  <a:srgbClr val="474746"/>
                </a:solidFill>
                <a:latin typeface="Arial"/>
              </a:defRPr>
            </a:lvl4pPr>
            <a:lvl5pPr>
              <a:defRPr sz="1800">
                <a:solidFill>
                  <a:srgbClr val="474746"/>
                </a:solidFill>
                <a:latin typeface="Arial"/>
              </a:defRPr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2"/>
          </p:nvPr>
        </p:nvSpPr>
        <p:spPr>
          <a:xfrm>
            <a:off x="3021093" y="400578"/>
            <a:ext cx="2133680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25584-B3C8-0641-832B-8C42930C5BA8}" type="datetime1">
              <a:rPr lang="fi-FI" smtClean="0"/>
              <a:t>24.4.2019</a:t>
            </a:fld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1093" y="689503"/>
            <a:ext cx="2133680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Author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7201" y="6406316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D5E80548-4A99-DC49-90AB-6801B8B01B08}" type="slidenum"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71291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371600"/>
            <a:ext cx="8229600" cy="627062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rgbClr val="1E87C9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3" y="2425700"/>
            <a:ext cx="3950579" cy="3962082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rgbClr val="474746"/>
                </a:solidFill>
                <a:latin typeface="Arial"/>
              </a:defRPr>
            </a:lvl1pPr>
            <a:lvl2pPr>
              <a:defRPr sz="1800">
                <a:solidFill>
                  <a:srgbClr val="474746"/>
                </a:solidFill>
                <a:latin typeface="Arial"/>
              </a:defRPr>
            </a:lvl2pPr>
            <a:lvl3pPr>
              <a:defRPr sz="1800">
                <a:solidFill>
                  <a:srgbClr val="474746"/>
                </a:solidFill>
                <a:latin typeface="Arial"/>
              </a:defRPr>
            </a:lvl3pPr>
            <a:lvl4pPr>
              <a:defRPr sz="1800">
                <a:solidFill>
                  <a:srgbClr val="474746"/>
                </a:solidFill>
                <a:latin typeface="Arial"/>
              </a:defRPr>
            </a:lvl4pPr>
            <a:lvl5pPr>
              <a:defRPr sz="1800">
                <a:solidFill>
                  <a:srgbClr val="474746"/>
                </a:solidFill>
                <a:latin typeface="Arial"/>
              </a:defRPr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31540" y="2425700"/>
            <a:ext cx="4155498" cy="3962089"/>
          </a:xfrm>
          <a:prstGeom prst="rect">
            <a:avLst/>
          </a:prstGeom>
        </p:spPr>
        <p:txBody>
          <a:bodyPr vert="horz"/>
          <a:lstStyle>
            <a:lvl1pPr>
              <a:defRPr sz="2000">
                <a:solidFill>
                  <a:srgbClr val="474746"/>
                </a:solidFill>
              </a:defRPr>
            </a:lvl1pPr>
            <a:lvl2pPr>
              <a:defRPr sz="2000">
                <a:solidFill>
                  <a:srgbClr val="474746"/>
                </a:solidFill>
              </a:defRPr>
            </a:lvl2pPr>
            <a:lvl3pPr>
              <a:defRPr sz="2000">
                <a:solidFill>
                  <a:srgbClr val="474746"/>
                </a:solidFill>
              </a:defRPr>
            </a:lvl3pPr>
            <a:lvl4pPr>
              <a:defRPr sz="2000">
                <a:solidFill>
                  <a:srgbClr val="474746"/>
                </a:solidFill>
              </a:defRPr>
            </a:lvl4pPr>
            <a:lvl5pPr>
              <a:defRPr sz="2000">
                <a:solidFill>
                  <a:srgbClr val="474746"/>
                </a:solidFill>
              </a:defRPr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2"/>
          </p:nvPr>
        </p:nvSpPr>
        <p:spPr>
          <a:xfrm>
            <a:off x="3021093" y="400578"/>
            <a:ext cx="2133680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D9DDE-62FE-DB42-9328-AD9FD288728E}" type="datetime1">
              <a:rPr lang="fi-FI" smtClean="0"/>
              <a:t>24.4.2019</a:t>
            </a:fld>
            <a:endParaRPr lang="en-US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1093" y="689503"/>
            <a:ext cx="2133680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Author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57201" y="6406316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877F2FE7-7A53-DE45-9A94-5963F36D8FC0}" type="slidenum"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42427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371600"/>
            <a:ext cx="8229600" cy="627062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rgbClr val="1E87C9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2125662"/>
            <a:ext cx="8229600" cy="4262120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rgbClr val="474746"/>
                </a:solidFill>
                <a:latin typeface="Arial"/>
              </a:defRPr>
            </a:lvl1pPr>
            <a:lvl2pPr>
              <a:defRPr sz="1800">
                <a:solidFill>
                  <a:srgbClr val="474746"/>
                </a:solidFill>
                <a:latin typeface="Arial"/>
              </a:defRPr>
            </a:lvl2pPr>
            <a:lvl3pPr>
              <a:defRPr sz="1800">
                <a:solidFill>
                  <a:srgbClr val="474746"/>
                </a:solidFill>
                <a:latin typeface="Arial"/>
              </a:defRPr>
            </a:lvl3pPr>
            <a:lvl4pPr>
              <a:defRPr sz="1800">
                <a:solidFill>
                  <a:srgbClr val="474746"/>
                </a:solidFill>
                <a:latin typeface="Arial"/>
              </a:defRPr>
            </a:lvl4pPr>
            <a:lvl5pPr>
              <a:defRPr sz="1800">
                <a:solidFill>
                  <a:srgbClr val="474746"/>
                </a:solidFill>
                <a:latin typeface="Arial"/>
              </a:defRPr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894093" y="689503"/>
            <a:ext cx="2133680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97225" y="6406316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D5E80548-4A99-DC49-90AB-6801B8B01B08}" type="slidenum"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48679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371600"/>
            <a:ext cx="8229600" cy="627062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rgbClr val="1E87C9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2425700"/>
            <a:ext cx="8229600" cy="3962082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rgbClr val="474746"/>
                </a:solidFill>
                <a:latin typeface="Arial"/>
              </a:defRPr>
            </a:lvl1pPr>
            <a:lvl2pPr>
              <a:defRPr sz="1800">
                <a:solidFill>
                  <a:srgbClr val="474746"/>
                </a:solidFill>
                <a:latin typeface="Arial"/>
              </a:defRPr>
            </a:lvl2pPr>
            <a:lvl3pPr>
              <a:defRPr sz="1800">
                <a:solidFill>
                  <a:srgbClr val="474746"/>
                </a:solidFill>
                <a:latin typeface="Arial"/>
              </a:defRPr>
            </a:lvl3pPr>
            <a:lvl4pPr>
              <a:defRPr sz="1800">
                <a:solidFill>
                  <a:srgbClr val="474746"/>
                </a:solidFill>
                <a:latin typeface="Arial"/>
              </a:defRPr>
            </a:lvl4pPr>
            <a:lvl5pPr>
              <a:defRPr sz="1800">
                <a:solidFill>
                  <a:srgbClr val="474746"/>
                </a:solidFill>
                <a:latin typeface="Arial"/>
              </a:defRPr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2"/>
          </p:nvPr>
        </p:nvSpPr>
        <p:spPr>
          <a:xfrm>
            <a:off x="3021093" y="400578"/>
            <a:ext cx="2133680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0E3AC2-7EBE-B648-86CB-BD9369C41712}" type="datetime1">
              <a:rPr lang="fi-FI" smtClean="0"/>
              <a:t>24.4.2019</a:t>
            </a:fld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1093" y="689503"/>
            <a:ext cx="2133680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Author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7201" y="6406316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82B03BB4-362D-5A40-BD4C-067D6E7F91EC}" type="slidenum"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‹#›</a:t>
            </a:fld>
            <a:endParaRPr lang="en-US" sz="1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2705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371600"/>
            <a:ext cx="8229600" cy="627062"/>
          </a:xfrm>
          <a:prstGeom prst="rect">
            <a:avLst/>
          </a:prstGeom>
        </p:spPr>
        <p:txBody>
          <a:bodyPr/>
          <a:lstStyle>
            <a:lvl1pPr algn="l">
              <a:defRPr sz="3000" b="1" i="0">
                <a:solidFill>
                  <a:srgbClr val="1E87C9"/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title</a:t>
            </a:r>
            <a:r>
              <a:rPr lang="fi-FI" dirty="0"/>
              <a:t> </a:t>
            </a:r>
            <a:r>
              <a:rPr lang="fi-FI" dirty="0" err="1"/>
              <a:t>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3" y="2425700"/>
            <a:ext cx="3950579" cy="3962082"/>
          </a:xfrm>
          <a:prstGeom prst="rect">
            <a:avLst/>
          </a:prstGeom>
        </p:spPr>
        <p:txBody>
          <a:bodyPr/>
          <a:lstStyle>
            <a:lvl1pPr>
              <a:defRPr sz="2000" b="0">
                <a:solidFill>
                  <a:srgbClr val="474746"/>
                </a:solidFill>
                <a:latin typeface="Arial"/>
              </a:defRPr>
            </a:lvl1pPr>
            <a:lvl2pPr>
              <a:defRPr sz="1800">
                <a:solidFill>
                  <a:srgbClr val="474746"/>
                </a:solidFill>
                <a:latin typeface="Arial"/>
              </a:defRPr>
            </a:lvl2pPr>
            <a:lvl3pPr>
              <a:defRPr sz="1800">
                <a:solidFill>
                  <a:srgbClr val="474746"/>
                </a:solidFill>
                <a:latin typeface="Arial"/>
              </a:defRPr>
            </a:lvl3pPr>
            <a:lvl4pPr>
              <a:defRPr sz="1800">
                <a:solidFill>
                  <a:srgbClr val="474746"/>
                </a:solidFill>
                <a:latin typeface="Arial"/>
              </a:defRPr>
            </a:lvl4pPr>
            <a:lvl5pPr>
              <a:defRPr sz="1800">
                <a:solidFill>
                  <a:srgbClr val="474746"/>
                </a:solidFill>
                <a:latin typeface="Arial"/>
              </a:defRPr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31540" y="2425700"/>
            <a:ext cx="4155498" cy="3962089"/>
          </a:xfrm>
          <a:prstGeom prst="rect">
            <a:avLst/>
          </a:prstGeom>
        </p:spPr>
        <p:txBody>
          <a:bodyPr vert="horz"/>
          <a:lstStyle>
            <a:lvl1pPr>
              <a:defRPr sz="2000">
                <a:solidFill>
                  <a:srgbClr val="474746"/>
                </a:solidFill>
              </a:defRPr>
            </a:lvl1pPr>
            <a:lvl2pPr>
              <a:defRPr sz="2000">
                <a:solidFill>
                  <a:srgbClr val="474746"/>
                </a:solidFill>
              </a:defRPr>
            </a:lvl2pPr>
            <a:lvl3pPr>
              <a:defRPr sz="2000">
                <a:solidFill>
                  <a:srgbClr val="474746"/>
                </a:solidFill>
              </a:defRPr>
            </a:lvl3pPr>
            <a:lvl4pPr>
              <a:defRPr sz="2000">
                <a:solidFill>
                  <a:srgbClr val="474746"/>
                </a:solidFill>
              </a:defRPr>
            </a:lvl4pPr>
            <a:lvl5pPr>
              <a:defRPr sz="2000">
                <a:solidFill>
                  <a:srgbClr val="474746"/>
                </a:solidFill>
              </a:defRPr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2"/>
          </p:nvPr>
        </p:nvSpPr>
        <p:spPr>
          <a:xfrm>
            <a:off x="3021093" y="400578"/>
            <a:ext cx="2133680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8C2547-18DA-B549-A020-A6D301388D61}" type="datetime1">
              <a:rPr lang="fi-FI" smtClean="0"/>
              <a:t>24.4.2019</a:t>
            </a:fld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1093" y="689503"/>
            <a:ext cx="2133680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Author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7201" y="6406316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6CE2C904-0847-224A-BFE6-0C53A7DF806F}" type="slidenum">
              <a: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‹#›</a:t>
            </a:fld>
            <a:endParaRPr lang="en-US" sz="12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80338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0" y="2032000"/>
            <a:ext cx="9144000" cy="29210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00">
                <a:latin typeface="Arial"/>
                <a:cs typeface="Arial"/>
              </a:defRPr>
            </a:lvl1pPr>
            <a:lvl2pPr marL="457200" indent="0" algn="ctr">
              <a:buNone/>
              <a:defRPr sz="2600">
                <a:latin typeface="Arial"/>
                <a:cs typeface="Arial"/>
              </a:defRPr>
            </a:lvl2pPr>
            <a:lvl3pPr marL="914400" indent="0" algn="ctr">
              <a:buNone/>
              <a:defRPr sz="2600">
                <a:latin typeface="Arial"/>
                <a:cs typeface="Arial"/>
              </a:defRPr>
            </a:lvl3pPr>
            <a:lvl4pPr marL="1371600" indent="0" algn="ctr">
              <a:buNone/>
              <a:defRPr sz="2600">
                <a:latin typeface="Arial"/>
                <a:cs typeface="Arial"/>
              </a:defRPr>
            </a:lvl4pPr>
            <a:lvl5pPr marL="1828800" indent="0" algn="ctr">
              <a:buNone/>
              <a:defRPr sz="2600">
                <a:latin typeface="Arial"/>
                <a:cs typeface="Arial"/>
              </a:defRPr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</p:txBody>
      </p:sp>
      <p:pic>
        <p:nvPicPr>
          <p:cNvPr id="5" name="Picture 4" descr="logoblu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1056575"/>
            <a:ext cx="2108200" cy="55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15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blu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900" y="1056575"/>
            <a:ext cx="2108200" cy="55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85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7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jp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3" y="822"/>
            <a:ext cx="9161045" cy="687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72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2" y="823"/>
            <a:ext cx="9161043" cy="687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23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3" y="822"/>
            <a:ext cx="9161045" cy="687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006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2" y="823"/>
            <a:ext cx="9161043" cy="687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94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11" r:id="rId2"/>
    <p:sldLayoutId id="2147483725" r:id="rId3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2" y="823"/>
            <a:ext cx="9161043" cy="6875409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1513688" y="2032000"/>
            <a:ext cx="6054746" cy="2565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971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12" r:id="rId2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513688" y="2032000"/>
            <a:ext cx="6054746" cy="2565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180" y="-103579"/>
            <a:ext cx="9413880" cy="706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011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9" r:id="rId2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513688" y="2032000"/>
            <a:ext cx="6054746" cy="2565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540" y="-105970"/>
            <a:ext cx="9420240" cy="706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25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20" r:id="rId2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513688" y="2032000"/>
            <a:ext cx="6054746" cy="2565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614" y="-88900"/>
            <a:ext cx="9374754" cy="703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457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21" r:id="rId2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513688" y="2032000"/>
            <a:ext cx="6054746" cy="2565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640" y="-81840"/>
            <a:ext cx="9355940" cy="702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947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2" y="823"/>
            <a:ext cx="9161043" cy="687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5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svg"/><Relationship Id="rId18" Type="http://schemas.openxmlformats.org/officeDocument/2006/relationships/image" Target="../media/image27.jpeg"/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svg"/><Relationship Id="rId2" Type="http://schemas.openxmlformats.org/officeDocument/2006/relationships/image" Target="../media/image12.png"/><Relationship Id="rId16" Type="http://schemas.openxmlformats.org/officeDocument/2006/relationships/image" Target="../media/image25.png"/><Relationship Id="rId20" Type="http://schemas.openxmlformats.org/officeDocument/2006/relationships/image" Target="../media/image29.sv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svg"/><Relationship Id="rId10" Type="http://schemas.openxmlformats.org/officeDocument/2006/relationships/image" Target="../media/image19.svg"/><Relationship Id="rId19" Type="http://schemas.openxmlformats.org/officeDocument/2006/relationships/image" Target="../media/image28.png"/><Relationship Id="rId4" Type="http://schemas.openxmlformats.org/officeDocument/2006/relationships/chart" Target="../charts/chart1.xml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" y="5308628"/>
            <a:ext cx="9143999" cy="438343"/>
          </a:xfrm>
        </p:spPr>
        <p:txBody>
          <a:bodyPr/>
          <a:lstStyle/>
          <a:p>
            <a:r>
              <a:rPr lang="en-US" dirty="0"/>
              <a:t>Customer Committee #1/2019</a:t>
            </a:r>
          </a:p>
          <a:p>
            <a:r>
              <a:rPr lang="en-US" dirty="0"/>
              <a:t>2019-05-07 </a:t>
            </a:r>
            <a:r>
              <a:rPr lang="en-US" dirty="0" err="1"/>
              <a:t>eSett</a:t>
            </a:r>
            <a:r>
              <a:rPr lang="en-US" dirty="0"/>
              <a:t> office, Helsinki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eSett</a:t>
            </a:r>
            <a:r>
              <a:rPr lang="en-US" dirty="0"/>
              <a:t> News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Elhub go-live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694AA22-F196-524F-9DB4-060E08F150BD}" type="datetime1">
              <a:rPr lang="fi-FI"/>
              <a:pPr/>
              <a:t>24.4.2019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Tuomas Lahti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5F1779-04DB-4CE2-B82E-B3F2081AFFFB}"/>
              </a:ext>
            </a:extLst>
          </p:cNvPr>
          <p:cNvSpPr txBox="1">
            <a:spLocks/>
          </p:cNvSpPr>
          <p:nvPr/>
        </p:nvSpPr>
        <p:spPr>
          <a:xfrm>
            <a:off x="523568" y="2369154"/>
            <a:ext cx="8163233" cy="39620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Norwegian </a:t>
            </a:r>
            <a:r>
              <a:rPr lang="en-US" sz="1600" dirty="0" err="1"/>
              <a:t>Elhub</a:t>
            </a:r>
            <a:r>
              <a:rPr lang="en-US" sz="1600" dirty="0"/>
              <a:t> was launched into operation on the 18</a:t>
            </a:r>
            <a:r>
              <a:rPr lang="en-US" sz="1600" baseline="30000" dirty="0"/>
              <a:t>th</a:t>
            </a:r>
            <a:r>
              <a:rPr lang="en-US" sz="1600" dirty="0"/>
              <a:t> of February</a:t>
            </a:r>
          </a:p>
          <a:p>
            <a:r>
              <a:rPr lang="en-US" sz="1600" dirty="0"/>
              <a:t>From </a:t>
            </a:r>
            <a:r>
              <a:rPr lang="en-US" sz="1600" dirty="0" err="1"/>
              <a:t>eSett’s</a:t>
            </a:r>
            <a:r>
              <a:rPr lang="en-US" sz="1600" dirty="0"/>
              <a:t> point of view the go-live went really smoothly</a:t>
            </a:r>
          </a:p>
          <a:p>
            <a:r>
              <a:rPr lang="en-US" sz="1600" dirty="0"/>
              <a:t>Some difficulties has been identified in structuring into past and sending of preliminary values </a:t>
            </a:r>
          </a:p>
          <a:p>
            <a:pPr lvl="1"/>
            <a:r>
              <a:rPr lang="en-US" sz="1400" dirty="0">
                <a:sym typeface="Wingdings" panose="05000000000000000000" pitchFamily="2" charset="2"/>
              </a:rPr>
              <a:t>Currently </a:t>
            </a:r>
            <a:r>
              <a:rPr lang="en-US" sz="1400" dirty="0" err="1">
                <a:sym typeface="Wingdings" panose="05000000000000000000" pitchFamily="2" charset="2"/>
              </a:rPr>
              <a:t>Elhub</a:t>
            </a:r>
            <a:r>
              <a:rPr lang="en-US" sz="1400" dirty="0">
                <a:sym typeface="Wingdings" panose="05000000000000000000" pitchFamily="2" charset="2"/>
              </a:rPr>
              <a:t> delivers to </a:t>
            </a:r>
            <a:r>
              <a:rPr lang="en-US" sz="1400" dirty="0" err="1">
                <a:sym typeface="Wingdings" panose="05000000000000000000" pitchFamily="2" charset="2"/>
              </a:rPr>
              <a:t>eSett</a:t>
            </a:r>
            <a:r>
              <a:rPr lang="en-US" sz="1400" dirty="0">
                <a:sym typeface="Wingdings" panose="05000000000000000000" pitchFamily="2" charset="2"/>
              </a:rPr>
              <a:t> only final values (D+5) creating some delay before </a:t>
            </a:r>
            <a:r>
              <a:rPr lang="en-US" sz="1400" dirty="0" err="1">
                <a:sym typeface="Wingdings" panose="05000000000000000000" pitchFamily="2" charset="2"/>
              </a:rPr>
              <a:t>eSett</a:t>
            </a:r>
            <a:r>
              <a:rPr lang="en-US" sz="1400" dirty="0">
                <a:sym typeface="Wingdings" panose="05000000000000000000" pitchFamily="2" charset="2"/>
              </a:rPr>
              <a:t> and BRPs can react to reported values</a:t>
            </a:r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117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F726F-FDA4-42DA-BA64-D3BF038E4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1" y="1371600"/>
            <a:ext cx="8229600" cy="627062"/>
          </a:xfrm>
        </p:spPr>
        <p:txBody>
          <a:bodyPr/>
          <a:lstStyle/>
          <a:p>
            <a:r>
              <a:rPr lang="en-GB" dirty="0"/>
              <a:t>DSO communication change due to </a:t>
            </a:r>
            <a:r>
              <a:rPr lang="en-GB" dirty="0" err="1"/>
              <a:t>Elhub</a:t>
            </a:r>
            <a:endParaRPr lang="en-GB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A2110C2-8DC4-4F5C-BFF3-1D573B2892AD}"/>
              </a:ext>
            </a:extLst>
          </p:cNvPr>
          <p:cNvCxnSpPr>
            <a:cxnSpLocks/>
          </p:cNvCxnSpPr>
          <p:nvPr/>
        </p:nvCxnSpPr>
        <p:spPr>
          <a:xfrm>
            <a:off x="1072094" y="4410861"/>
            <a:ext cx="183595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F570010E-A120-4401-87BC-E59679CEB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2296" y="4230523"/>
            <a:ext cx="1151541" cy="41198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67A8C4C-BA1B-4048-9CD1-A49204D739C1}"/>
              </a:ext>
            </a:extLst>
          </p:cNvPr>
          <p:cNvSpPr txBox="1"/>
          <p:nvPr/>
        </p:nvSpPr>
        <p:spPr>
          <a:xfrm>
            <a:off x="1183230" y="3348382"/>
            <a:ext cx="1637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accent1"/>
                </a:solidFill>
              </a:rPr>
              <a:t>Measurement data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B372D8-8200-478E-A821-443365D857C8}"/>
              </a:ext>
            </a:extLst>
          </p:cNvPr>
          <p:cNvSpPr txBox="1"/>
          <p:nvPr/>
        </p:nvSpPr>
        <p:spPr>
          <a:xfrm>
            <a:off x="1101786" y="4618633"/>
            <a:ext cx="2049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accent5"/>
                </a:solidFill>
              </a:rPr>
              <a:t>Settlement results </a:t>
            </a:r>
          </a:p>
          <a:p>
            <a:r>
              <a:rPr lang="en-GB" sz="1400" dirty="0">
                <a:solidFill>
                  <a:schemeClr val="accent5"/>
                </a:solidFill>
              </a:rPr>
              <a:t>Customer service 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A024214-D3E2-4C91-8B2A-3350E2939D93}"/>
              </a:ext>
            </a:extLst>
          </p:cNvPr>
          <p:cNvCxnSpPr>
            <a:cxnSpLocks/>
          </p:cNvCxnSpPr>
          <p:nvPr/>
        </p:nvCxnSpPr>
        <p:spPr>
          <a:xfrm flipH="1">
            <a:off x="1055374" y="4510179"/>
            <a:ext cx="1789171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4956DF4-B34A-4FD2-B6BF-3EB44D139E33}"/>
              </a:ext>
            </a:extLst>
          </p:cNvPr>
          <p:cNvCxnSpPr>
            <a:cxnSpLocks/>
          </p:cNvCxnSpPr>
          <p:nvPr/>
        </p:nvCxnSpPr>
        <p:spPr>
          <a:xfrm>
            <a:off x="5030843" y="3726642"/>
            <a:ext cx="1681906" cy="120213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BCEEE854-D99F-42B9-92A8-C4681FD895AB}"/>
              </a:ext>
            </a:extLst>
          </p:cNvPr>
          <p:cNvSpPr txBox="1"/>
          <p:nvPr/>
        </p:nvSpPr>
        <p:spPr>
          <a:xfrm>
            <a:off x="4878839" y="4527488"/>
            <a:ext cx="1365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>
                <a:solidFill>
                  <a:schemeClr val="accent1"/>
                </a:solidFill>
              </a:rPr>
              <a:t>Measurement data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E6B22E9-2462-48E9-ABAE-3F247A8BCB72}"/>
              </a:ext>
            </a:extLst>
          </p:cNvPr>
          <p:cNvSpPr txBox="1"/>
          <p:nvPr/>
        </p:nvSpPr>
        <p:spPr>
          <a:xfrm>
            <a:off x="6118329" y="4083545"/>
            <a:ext cx="14528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>
                <a:solidFill>
                  <a:schemeClr val="accent5"/>
                </a:solidFill>
              </a:rPr>
              <a:t>Settlement </a:t>
            </a:r>
            <a:br>
              <a:rPr lang="en-GB" sz="1400" dirty="0">
                <a:solidFill>
                  <a:schemeClr val="accent5"/>
                </a:solidFill>
              </a:rPr>
            </a:br>
            <a:r>
              <a:rPr lang="en-GB" sz="1400" dirty="0">
                <a:solidFill>
                  <a:schemeClr val="accent5"/>
                </a:solidFill>
              </a:rPr>
              <a:t>results 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8D6C562-ED6B-4AD9-9948-259EB63F07C3}"/>
              </a:ext>
            </a:extLst>
          </p:cNvPr>
          <p:cNvCxnSpPr>
            <a:cxnSpLocks/>
            <a:endCxn id="38" idx="3"/>
          </p:cNvCxnSpPr>
          <p:nvPr/>
        </p:nvCxnSpPr>
        <p:spPr>
          <a:xfrm flipH="1" flipV="1">
            <a:off x="5666774" y="3378430"/>
            <a:ext cx="2040388" cy="2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31" name="Kuva 6">
            <a:extLst>
              <a:ext uri="{FF2B5EF4-FFF2-40B4-BE49-F238E27FC236}">
                <a16:creationId xmlns:a16="http://schemas.microsoft.com/office/drawing/2014/main" id="{1A94C7C6-322D-44A0-9D8C-7855D0ECCF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5685" y="4980043"/>
            <a:ext cx="1082082" cy="548771"/>
          </a:xfrm>
          <a:prstGeom prst="rect">
            <a:avLst/>
          </a:prstGeom>
        </p:spPr>
      </p:pic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7B756C0-FA67-4DC3-BCD4-1B45D0D69D54}"/>
              </a:ext>
            </a:extLst>
          </p:cNvPr>
          <p:cNvCxnSpPr>
            <a:cxnSpLocks/>
          </p:cNvCxnSpPr>
          <p:nvPr/>
        </p:nvCxnSpPr>
        <p:spPr>
          <a:xfrm flipV="1">
            <a:off x="7229179" y="3632070"/>
            <a:ext cx="1361821" cy="1319769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16A9D80-6399-4B82-AF4F-BB41941A05C0}"/>
              </a:ext>
            </a:extLst>
          </p:cNvPr>
          <p:cNvSpPr txBox="1"/>
          <p:nvPr/>
        </p:nvSpPr>
        <p:spPr>
          <a:xfrm>
            <a:off x="7514811" y="4572607"/>
            <a:ext cx="1438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accent2"/>
                </a:solidFill>
              </a:rPr>
              <a:t>Measurement data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8158955-5B13-45F7-9E42-7E56FDCECD58}"/>
              </a:ext>
            </a:extLst>
          </p:cNvPr>
          <p:cNvCxnSpPr>
            <a:cxnSpLocks/>
          </p:cNvCxnSpPr>
          <p:nvPr/>
        </p:nvCxnSpPr>
        <p:spPr>
          <a:xfrm flipH="1">
            <a:off x="7092043" y="3638319"/>
            <a:ext cx="1375734" cy="129045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6B507DE6-D5D5-48E2-8D5D-AB22B235DFDF}"/>
              </a:ext>
            </a:extLst>
          </p:cNvPr>
          <p:cNvSpPr txBox="1"/>
          <p:nvPr/>
        </p:nvSpPr>
        <p:spPr>
          <a:xfrm>
            <a:off x="1207473" y="3818611"/>
            <a:ext cx="1588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solidFill>
                  <a:schemeClr val="accent1"/>
                </a:solidFill>
              </a:rPr>
              <a:t>Structure management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3B4DE88-2EC4-48CE-AEAE-24EE7E274626}"/>
              </a:ext>
            </a:extLst>
          </p:cNvPr>
          <p:cNvSpPr txBox="1"/>
          <p:nvPr/>
        </p:nvSpPr>
        <p:spPr>
          <a:xfrm>
            <a:off x="4705998" y="4080221"/>
            <a:ext cx="2704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accent1"/>
                </a:solidFill>
              </a:rPr>
              <a:t>Structure </a:t>
            </a:r>
            <a:br>
              <a:rPr lang="en-GB" sz="1400" dirty="0">
                <a:solidFill>
                  <a:schemeClr val="accent1"/>
                </a:solidFill>
              </a:rPr>
            </a:br>
            <a:r>
              <a:rPr lang="en-GB" sz="1400" dirty="0">
                <a:solidFill>
                  <a:schemeClr val="accent1"/>
                </a:solidFill>
              </a:rPr>
              <a:t>management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8010F0A-B2A0-47FF-809F-C35121AD0F8D}"/>
              </a:ext>
            </a:extLst>
          </p:cNvPr>
          <p:cNvSpPr txBox="1"/>
          <p:nvPr/>
        </p:nvSpPr>
        <p:spPr>
          <a:xfrm>
            <a:off x="7886227" y="4184975"/>
            <a:ext cx="2704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accent2"/>
                </a:solidFill>
              </a:rPr>
              <a:t>Structure </a:t>
            </a:r>
            <a:br>
              <a:rPr lang="en-GB" sz="1400" dirty="0">
                <a:solidFill>
                  <a:schemeClr val="accent2"/>
                </a:solidFill>
              </a:rPr>
            </a:br>
            <a:r>
              <a:rPr lang="en-GB" sz="1400" dirty="0">
                <a:solidFill>
                  <a:schemeClr val="accent2"/>
                </a:solidFill>
              </a:rPr>
              <a:t>management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0DB509E-0599-4A02-97C1-0822739AA010}"/>
              </a:ext>
            </a:extLst>
          </p:cNvPr>
          <p:cNvSpPr txBox="1"/>
          <p:nvPr/>
        </p:nvSpPr>
        <p:spPr>
          <a:xfrm>
            <a:off x="5753998" y="3691350"/>
            <a:ext cx="12182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accent1"/>
                </a:solidFill>
              </a:rPr>
              <a:t>Customer service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8FAD81E1-61CE-4A06-BD82-D3B1FC59FAAD}"/>
              </a:ext>
            </a:extLst>
          </p:cNvPr>
          <p:cNvCxnSpPr>
            <a:cxnSpLocks/>
            <a:endCxn id="38" idx="2"/>
          </p:cNvCxnSpPr>
          <p:nvPr/>
        </p:nvCxnSpPr>
        <p:spPr>
          <a:xfrm flipH="1" flipV="1">
            <a:off x="5102357" y="3640040"/>
            <a:ext cx="1681970" cy="118435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511D847-C606-4D4B-A453-AE212347E07D}"/>
              </a:ext>
            </a:extLst>
          </p:cNvPr>
          <p:cNvSpPr/>
          <p:nvPr/>
        </p:nvSpPr>
        <p:spPr>
          <a:xfrm>
            <a:off x="-17029" y="4182931"/>
            <a:ext cx="112883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DSO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C20C1D4-9456-4D8C-8138-01A5A9FC1124}"/>
              </a:ext>
            </a:extLst>
          </p:cNvPr>
          <p:cNvSpPr/>
          <p:nvPr/>
        </p:nvSpPr>
        <p:spPr>
          <a:xfrm>
            <a:off x="4537939" y="3116820"/>
            <a:ext cx="112883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DSO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C0AE5E3-F864-435E-9276-E469C68A1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1858" y="3172438"/>
            <a:ext cx="1151541" cy="411984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53D8935B-6172-4EBF-9496-C9546A012B6A}"/>
              </a:ext>
            </a:extLst>
          </p:cNvPr>
          <p:cNvSpPr txBox="1"/>
          <p:nvPr/>
        </p:nvSpPr>
        <p:spPr>
          <a:xfrm>
            <a:off x="1231536" y="2289346"/>
            <a:ext cx="1517073" cy="646331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i-FI" dirty="0">
                <a:solidFill>
                  <a:schemeClr val="accent2"/>
                </a:solidFill>
              </a:rPr>
              <a:t>PAST </a:t>
            </a:r>
          </a:p>
          <a:p>
            <a:pPr algn="ctr"/>
            <a:r>
              <a:rPr lang="fi-FI" dirty="0">
                <a:solidFill>
                  <a:schemeClr val="accent2"/>
                </a:solidFill>
              </a:rPr>
              <a:t>STATUS</a:t>
            </a:r>
            <a:endParaRPr lang="en-FI" dirty="0">
              <a:solidFill>
                <a:schemeClr val="accent2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60019D3-2621-4438-AE65-8D633E646B65}"/>
              </a:ext>
            </a:extLst>
          </p:cNvPr>
          <p:cNvSpPr txBox="1"/>
          <p:nvPr/>
        </p:nvSpPr>
        <p:spPr>
          <a:xfrm>
            <a:off x="6068189" y="2365633"/>
            <a:ext cx="1517073" cy="646331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i-FI" dirty="0">
                <a:solidFill>
                  <a:schemeClr val="accent2"/>
                </a:solidFill>
              </a:rPr>
              <a:t>CURRENT STATUS</a:t>
            </a:r>
            <a:endParaRPr lang="en-FI" dirty="0">
              <a:solidFill>
                <a:schemeClr val="accent2"/>
              </a:solidFill>
            </a:endParaRPr>
          </a:p>
        </p:txBody>
      </p:sp>
      <p:sp>
        <p:nvSpPr>
          <p:cNvPr id="29" name="Date Placeholder 3">
            <a:extLst>
              <a:ext uri="{FF2B5EF4-FFF2-40B4-BE49-F238E27FC236}">
                <a16:creationId xmlns:a16="http://schemas.microsoft.com/office/drawing/2014/main" id="{9F522BB1-707F-429D-B4C2-10B2FC5279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21093" y="400578"/>
            <a:ext cx="2133680" cy="274324"/>
          </a:xfrm>
        </p:spPr>
        <p:txBody>
          <a:bodyPr/>
          <a:lstStyle/>
          <a:p>
            <a:fld id="{0694AA22-F196-524F-9DB4-060E08F150BD}" type="datetime1">
              <a:rPr lang="fi-FI"/>
              <a:pPr/>
              <a:t>24.4.2019</a:t>
            </a:fld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D9452F53-4886-4DB1-A2DD-AFE72ED40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1093" y="689503"/>
            <a:ext cx="2133680" cy="274324"/>
          </a:xfrm>
        </p:spPr>
        <p:txBody>
          <a:bodyPr/>
          <a:lstStyle/>
          <a:p>
            <a:r>
              <a:rPr lang="en-US" dirty="0"/>
              <a:t>Tuomas Lahti</a:t>
            </a:r>
          </a:p>
        </p:txBody>
      </p:sp>
    </p:spTree>
    <p:extLst>
      <p:ext uri="{BB962C8B-B14F-4D97-AF65-F5344CB8AC3E}">
        <p14:creationId xmlns:p14="http://schemas.microsoft.com/office/powerpoint/2010/main" val="313836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6" grpId="0"/>
      <p:bldP spid="27" grpId="0"/>
      <p:bldP spid="37" grpId="0"/>
      <p:bldP spid="43" grpId="0"/>
      <p:bldP spid="44" grpId="0"/>
      <p:bldP spid="45" grpId="0"/>
      <p:bldP spid="46" grpId="0"/>
      <p:bldP spid="3" grpId="0"/>
      <p:bldP spid="38" grpId="0"/>
      <p:bldP spid="49" grpId="0" animBg="1"/>
      <p:bldP spid="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Multiple NEMO Arrangement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694AA22-F196-524F-9DB4-060E08F150BD}" type="datetime1">
              <a:rPr lang="fi-FI"/>
              <a:pPr/>
              <a:t>24.4.2019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Tuomas Lahti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5F1779-04DB-4CE2-B82E-B3F2081AFFFB}"/>
              </a:ext>
            </a:extLst>
          </p:cNvPr>
          <p:cNvSpPr txBox="1">
            <a:spLocks/>
          </p:cNvSpPr>
          <p:nvPr/>
        </p:nvSpPr>
        <p:spPr>
          <a:xfrm>
            <a:off x="523568" y="2369154"/>
            <a:ext cx="8163233" cy="39620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Purpose is to enable several NEMOs on the day-ahead PX markets</a:t>
            </a:r>
          </a:p>
          <a:p>
            <a:r>
              <a:rPr lang="en-US" sz="1600" dirty="0"/>
              <a:t>Project participants are </a:t>
            </a:r>
            <a:r>
              <a:rPr lang="en-US" sz="1600" dirty="0" err="1"/>
              <a:t>Fingrid</a:t>
            </a:r>
            <a:r>
              <a:rPr lang="en-US" sz="1600" dirty="0"/>
              <a:t>, </a:t>
            </a:r>
            <a:r>
              <a:rPr lang="en-US" sz="1600" dirty="0" err="1"/>
              <a:t>Statnett</a:t>
            </a:r>
            <a:r>
              <a:rPr lang="en-US" sz="1600" dirty="0"/>
              <a:t>, Svenska </a:t>
            </a:r>
            <a:r>
              <a:rPr lang="en-US" sz="1600" dirty="0" err="1"/>
              <a:t>kraftnät</a:t>
            </a:r>
            <a:r>
              <a:rPr lang="en-US" sz="1600" dirty="0"/>
              <a:t>, </a:t>
            </a:r>
            <a:r>
              <a:rPr lang="en-US" sz="1600" dirty="0" err="1"/>
              <a:t>eSett</a:t>
            </a:r>
            <a:r>
              <a:rPr lang="en-US" sz="1600" dirty="0"/>
              <a:t>, EMCO, ECC, EPEX, Nordic RSC and Nasdaq</a:t>
            </a:r>
          </a:p>
          <a:p>
            <a:r>
              <a:rPr lang="en-US" sz="1600" dirty="0" err="1"/>
              <a:t>eSett</a:t>
            </a:r>
            <a:r>
              <a:rPr lang="en-US" sz="1600" dirty="0"/>
              <a:t> is already able to support the go-live</a:t>
            </a:r>
            <a:endParaRPr lang="en-US" sz="1400" dirty="0"/>
          </a:p>
          <a:p>
            <a:r>
              <a:rPr lang="en-US" sz="1600" dirty="0"/>
              <a:t>Project has reached testing phase, which will continue through the summer until go-live</a:t>
            </a:r>
          </a:p>
          <a:p>
            <a:r>
              <a:rPr lang="en-US" sz="1600" dirty="0"/>
              <a:t>Project go-live is planned somewhere between October-December 2019</a:t>
            </a:r>
          </a:p>
          <a:p>
            <a:endParaRPr lang="en-US" sz="1600" dirty="0"/>
          </a:p>
          <a:p>
            <a:pPr lvl="1"/>
            <a:endParaRPr lang="en-US" sz="1400" dirty="0"/>
          </a:p>
          <a:p>
            <a:pPr lvl="1"/>
            <a:endParaRPr lang="en-US" dirty="0"/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956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000" dirty="0"/>
              <a:t>15-minute imbalance settlement period &amp; one-balance model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694AA22-F196-524F-9DB4-060E08F150BD}" type="datetime1">
              <a:rPr lang="fi-FI"/>
              <a:pPr/>
              <a:t>24.4.2019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Tuomas Lahti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5F1779-04DB-4CE2-B82E-B3F2081AFFFB}"/>
              </a:ext>
            </a:extLst>
          </p:cNvPr>
          <p:cNvSpPr txBox="1">
            <a:spLocks/>
          </p:cNvSpPr>
          <p:nvPr/>
        </p:nvSpPr>
        <p:spPr>
          <a:xfrm>
            <a:off x="523568" y="2369154"/>
            <a:ext cx="8163233" cy="3962082"/>
          </a:xfrm>
          <a:prstGeom prst="rect">
            <a:avLst/>
          </a:prstGeom>
        </p:spPr>
        <p:txBody>
          <a:bodyPr anchor="t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The work, according to </a:t>
            </a:r>
            <a:r>
              <a:rPr lang="en-US" sz="1400" dirty="0" err="1"/>
              <a:t>eSett’s</a:t>
            </a:r>
            <a:r>
              <a:rPr lang="en-US" sz="1400" dirty="0"/>
              <a:t> strategy “Ready for the Future”, has been progressing well</a:t>
            </a:r>
          </a:p>
          <a:p>
            <a:pPr lvl="1"/>
            <a:r>
              <a:rPr lang="en-US" sz="1200" dirty="0" err="1"/>
              <a:t>eSett</a:t>
            </a:r>
            <a:r>
              <a:rPr lang="en-US" sz="1200" dirty="0"/>
              <a:t> has nearly completed the design work with vendor </a:t>
            </a:r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endParaRPr lang="fi-FI" sz="1400" i="1" dirty="0"/>
          </a:p>
          <a:p>
            <a:endParaRPr lang="fi-FI" sz="1400" i="1" dirty="0"/>
          </a:p>
          <a:p>
            <a:endParaRPr lang="en-GB" sz="1400" i="1" dirty="0"/>
          </a:p>
          <a:p>
            <a:pPr marL="457200" lvl="1" indent="0">
              <a:buFont typeface="Arial"/>
              <a:buNone/>
            </a:pPr>
            <a:endParaRPr lang="en-US" sz="1600" dirty="0"/>
          </a:p>
          <a:p>
            <a:pPr marL="0" indent="0">
              <a:buFont typeface="Arial"/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FD03B0-D353-4EBC-99E7-2ECA2ABF9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30" y="3591754"/>
            <a:ext cx="5044434" cy="2625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14942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000" dirty="0"/>
              <a:t>FCR reporting change in Sweden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694AA22-F196-524F-9DB4-060E08F150BD}" type="datetime1">
              <a:rPr lang="fi-FI"/>
              <a:pPr/>
              <a:t>24.4.2019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Tuomas Lahti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5F1779-04DB-4CE2-B82E-B3F2081AFFFB}"/>
              </a:ext>
            </a:extLst>
          </p:cNvPr>
          <p:cNvSpPr txBox="1">
            <a:spLocks/>
          </p:cNvSpPr>
          <p:nvPr/>
        </p:nvSpPr>
        <p:spPr>
          <a:xfrm>
            <a:off x="523568" y="2369154"/>
            <a:ext cx="8163233" cy="39620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From the beginning of April, </a:t>
            </a:r>
            <a:r>
              <a:rPr lang="en-US" sz="1400" dirty="0" err="1"/>
              <a:t>eSett</a:t>
            </a:r>
            <a:r>
              <a:rPr lang="en-US" sz="1400" dirty="0"/>
              <a:t> has started to support division of Frequency Containment Reserve (FCR) reporting in Sweden based on operational situation</a:t>
            </a:r>
          </a:p>
          <a:p>
            <a:pPr lvl="1"/>
            <a:r>
              <a:rPr lang="en-US" sz="1200" dirty="0"/>
              <a:t>FCR Normal, reported under normal operation</a:t>
            </a:r>
          </a:p>
          <a:p>
            <a:pPr lvl="2"/>
            <a:r>
              <a:rPr lang="en-US" sz="1200" dirty="0"/>
              <a:t>Will be subject to invoicing</a:t>
            </a:r>
          </a:p>
          <a:p>
            <a:pPr lvl="1"/>
            <a:r>
              <a:rPr lang="en-US" sz="1200" dirty="0"/>
              <a:t>FCR Disturbance, reported under disturbance operation</a:t>
            </a:r>
          </a:p>
          <a:p>
            <a:pPr lvl="2"/>
            <a:r>
              <a:rPr lang="en-US" sz="1200" dirty="0"/>
              <a:t>Will NOT be subject to invoicing, always reported to </a:t>
            </a:r>
            <a:r>
              <a:rPr lang="en-US" sz="1200" dirty="0" err="1"/>
              <a:t>eSett</a:t>
            </a:r>
            <a:r>
              <a:rPr lang="en-US" sz="1200" dirty="0"/>
              <a:t> with zero amounts</a:t>
            </a:r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endParaRPr lang="fi-FI" sz="1400" i="1" dirty="0"/>
          </a:p>
          <a:p>
            <a:endParaRPr lang="fi-FI" sz="1400" i="1" dirty="0"/>
          </a:p>
          <a:p>
            <a:endParaRPr lang="en-GB" sz="1400" i="1" dirty="0"/>
          </a:p>
          <a:p>
            <a:pPr marL="457200" lvl="1" indent="0">
              <a:buFont typeface="Arial"/>
              <a:buNone/>
            </a:pPr>
            <a:endParaRPr lang="en-US" sz="1600" dirty="0"/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248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345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2319168"/>
            <a:ext cx="8229600" cy="3962082"/>
          </a:xfrm>
        </p:spPr>
        <p:txBody>
          <a:bodyPr/>
          <a:lstStyle/>
          <a:p>
            <a:r>
              <a:rPr lang="fi-FI" sz="1600" dirty="0"/>
              <a:t>eSett customer service</a:t>
            </a:r>
          </a:p>
          <a:p>
            <a:r>
              <a:rPr lang="fi-FI" sz="1600" dirty="0"/>
              <a:t>Year 2018 and annual review</a:t>
            </a:r>
          </a:p>
          <a:p>
            <a:r>
              <a:rPr lang="fi-FI" sz="1600" dirty="0"/>
              <a:t>Year 2018 highlights</a:t>
            </a:r>
          </a:p>
          <a:p>
            <a:r>
              <a:rPr lang="fi-FI" sz="1600" dirty="0"/>
              <a:t>eSett’s strategy</a:t>
            </a:r>
          </a:p>
          <a:p>
            <a:r>
              <a:rPr lang="fi-FI" sz="1600" dirty="0"/>
              <a:t>Key Performance Indicator overview</a:t>
            </a:r>
          </a:p>
          <a:p>
            <a:r>
              <a:rPr lang="fi-FI" sz="1600" dirty="0"/>
              <a:t>Denmark to join Nordic Imbalance Settlement</a:t>
            </a:r>
          </a:p>
          <a:p>
            <a:r>
              <a:rPr lang="fi-FI" sz="1600" dirty="0"/>
              <a:t>Elhub go-live</a:t>
            </a:r>
          </a:p>
          <a:p>
            <a:r>
              <a:rPr lang="fi-FI" sz="1600" dirty="0"/>
              <a:t>Multiple NEMO Arrangement</a:t>
            </a:r>
          </a:p>
          <a:p>
            <a:r>
              <a:rPr lang="fi-FI" sz="1600" dirty="0"/>
              <a:t>15-minute imbalance settlement period &amp; one-balance model</a:t>
            </a:r>
          </a:p>
          <a:p>
            <a:r>
              <a:rPr lang="fi-FI" sz="1600" dirty="0"/>
              <a:t>FCR reporting change in Sweden</a:t>
            </a:r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694AA22-F196-524F-9DB4-060E08F150BD}" type="datetime1">
              <a:rPr lang="fi-FI"/>
              <a:pPr/>
              <a:t>24.4.2019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Tuomas Lahti</a:t>
            </a:r>
          </a:p>
        </p:txBody>
      </p:sp>
    </p:spTree>
    <p:extLst>
      <p:ext uri="{BB962C8B-B14F-4D97-AF65-F5344CB8AC3E}">
        <p14:creationId xmlns:p14="http://schemas.microsoft.com/office/powerpoint/2010/main" val="2213148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3">
            <a:extLst>
              <a:ext uri="{FF2B5EF4-FFF2-40B4-BE49-F238E27FC236}">
                <a16:creationId xmlns:a16="http://schemas.microsoft.com/office/drawing/2014/main" id="{4173F662-A741-4844-A5AD-862775EAE6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021093" y="400578"/>
            <a:ext cx="2133680" cy="274324"/>
          </a:xfrm>
        </p:spPr>
        <p:txBody>
          <a:bodyPr/>
          <a:lstStyle/>
          <a:p>
            <a:fld id="{0694AA22-F196-524F-9DB4-060E08F150BD}" type="datetime1">
              <a:rPr lang="fi-FI"/>
              <a:pPr/>
              <a:t>24.4.2019</a:t>
            </a:fld>
            <a:endParaRPr lang="en-US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58BACC62-AF12-4656-B49C-FEADC6BAFE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1093" y="689503"/>
            <a:ext cx="2133680" cy="274324"/>
          </a:xfrm>
        </p:spPr>
        <p:txBody>
          <a:bodyPr/>
          <a:lstStyle/>
          <a:p>
            <a:r>
              <a:rPr lang="en-US" dirty="0"/>
              <a:t>Tuomas Lahti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36B4C9F-6917-475D-B942-7DB4D49AD00C}"/>
              </a:ext>
            </a:extLst>
          </p:cNvPr>
          <p:cNvSpPr txBox="1">
            <a:spLocks/>
          </p:cNvSpPr>
          <p:nvPr/>
        </p:nvSpPr>
        <p:spPr>
          <a:xfrm>
            <a:off x="512440" y="1058069"/>
            <a:ext cx="8631560" cy="62706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000" b="1" i="0" kern="1200">
                <a:solidFill>
                  <a:srgbClr val="1E87C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/>
              <a:t>eSett in brief</a:t>
            </a:r>
            <a:endParaRPr lang="en-GB" dirty="0"/>
          </a:p>
        </p:txBody>
      </p:sp>
      <p:pic>
        <p:nvPicPr>
          <p:cNvPr id="36" name="Graphic 35" descr="Group">
            <a:extLst>
              <a:ext uri="{FF2B5EF4-FFF2-40B4-BE49-F238E27FC236}">
                <a16:creationId xmlns:a16="http://schemas.microsoft.com/office/drawing/2014/main" id="{F567A906-2AB9-458F-86C6-7477DB7E8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84869" y="3012120"/>
            <a:ext cx="914400" cy="914400"/>
          </a:xfrm>
          <a:prstGeom prst="rect">
            <a:avLst/>
          </a:prstGeom>
        </p:spPr>
      </p:pic>
      <p:graphicFrame>
        <p:nvGraphicFramePr>
          <p:cNvPr id="38" name="Chart 37">
            <a:extLst>
              <a:ext uri="{FF2B5EF4-FFF2-40B4-BE49-F238E27FC236}">
                <a16:creationId xmlns:a16="http://schemas.microsoft.com/office/drawing/2014/main" id="{25AB2BA4-2538-492A-B101-46409A2B57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7282648"/>
              </p:ext>
            </p:extLst>
          </p:nvPr>
        </p:nvGraphicFramePr>
        <p:xfrm>
          <a:off x="513262" y="2497707"/>
          <a:ext cx="5793896" cy="368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TextBox 38">
            <a:extLst>
              <a:ext uri="{FF2B5EF4-FFF2-40B4-BE49-F238E27FC236}">
                <a16:creationId xmlns:a16="http://schemas.microsoft.com/office/drawing/2014/main" id="{AAC94AD7-CD84-4C93-888C-52452C92B6B9}"/>
              </a:ext>
            </a:extLst>
          </p:cNvPr>
          <p:cNvSpPr txBox="1"/>
          <p:nvPr/>
        </p:nvSpPr>
        <p:spPr>
          <a:xfrm>
            <a:off x="4029251" y="3789015"/>
            <a:ext cx="19987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fi-FI" b="1" dirty="0">
                <a:solidFill>
                  <a:srgbClr val="543D7F"/>
                </a:solidFill>
                <a:latin typeface="Arial"/>
              </a:rPr>
              <a:t>PEOPLE</a:t>
            </a:r>
          </a:p>
          <a:p>
            <a:pPr defTabSz="457200">
              <a:defRPr/>
            </a:pPr>
            <a:r>
              <a:rPr lang="fi-FI" b="1" dirty="0">
                <a:solidFill>
                  <a:srgbClr val="543D7F"/>
                </a:solidFill>
                <a:latin typeface="Arial"/>
              </a:rPr>
              <a:t>15 </a:t>
            </a:r>
            <a:r>
              <a:rPr lang="fi-FI" sz="1100" b="1" dirty="0">
                <a:solidFill>
                  <a:srgbClr val="543D7F"/>
                </a:solidFill>
                <a:latin typeface="Arial"/>
              </a:rPr>
              <a:t>permanent</a:t>
            </a:r>
          </a:p>
          <a:p>
            <a:pPr defTabSz="457200">
              <a:defRPr/>
            </a:pPr>
            <a:r>
              <a:rPr lang="fi-FI" b="1" dirty="0">
                <a:solidFill>
                  <a:srgbClr val="543D7F"/>
                </a:solidFill>
                <a:latin typeface="Arial"/>
              </a:rPr>
              <a:t>2 </a:t>
            </a:r>
            <a:r>
              <a:rPr lang="fi-FI" sz="1100" b="1" dirty="0">
                <a:solidFill>
                  <a:srgbClr val="543D7F"/>
                </a:solidFill>
                <a:latin typeface="Arial"/>
              </a:rPr>
              <a:t>temporary</a:t>
            </a:r>
          </a:p>
          <a:p>
            <a:pPr defTabSz="457200">
              <a:defRPr/>
            </a:pPr>
            <a:r>
              <a:rPr lang="fi-FI" b="1" dirty="0">
                <a:solidFill>
                  <a:srgbClr val="543D7F"/>
                </a:solidFill>
                <a:latin typeface="Arial"/>
              </a:rPr>
              <a:t>34 </a:t>
            </a:r>
            <a:r>
              <a:rPr lang="fi-FI" sz="1100" b="1" dirty="0">
                <a:solidFill>
                  <a:srgbClr val="543D7F"/>
                </a:solidFill>
                <a:latin typeface="Arial"/>
              </a:rPr>
              <a:t>average age</a:t>
            </a:r>
          </a:p>
        </p:txBody>
      </p:sp>
      <p:sp>
        <p:nvSpPr>
          <p:cNvPr id="40" name="TextBox 1">
            <a:extLst>
              <a:ext uri="{FF2B5EF4-FFF2-40B4-BE49-F238E27FC236}">
                <a16:creationId xmlns:a16="http://schemas.microsoft.com/office/drawing/2014/main" id="{BAEC54D6-9193-4F3F-A4F4-4B2913702E06}"/>
              </a:ext>
            </a:extLst>
          </p:cNvPr>
          <p:cNvSpPr txBox="1"/>
          <p:nvPr/>
        </p:nvSpPr>
        <p:spPr>
          <a:xfrm>
            <a:off x="4707686" y="2490811"/>
            <a:ext cx="1144349" cy="100137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457200">
              <a:defRPr/>
            </a:pPr>
            <a:r>
              <a:rPr lang="fi-FI" sz="1800" b="1" dirty="0">
                <a:solidFill>
                  <a:srgbClr val="000000"/>
                </a:solidFill>
                <a:latin typeface="Arial"/>
              </a:rPr>
              <a:t>47% </a:t>
            </a:r>
            <a:r>
              <a:rPr lang="fi-FI" sz="1600" dirty="0">
                <a:solidFill>
                  <a:srgbClr val="000000"/>
                </a:solidFill>
                <a:latin typeface="Arial"/>
              </a:rPr>
              <a:t>Women</a:t>
            </a:r>
            <a:endParaRPr lang="en-FI" sz="16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71DCD2B-B1B6-475F-A8AE-A01A1751306F}"/>
              </a:ext>
            </a:extLst>
          </p:cNvPr>
          <p:cNvSpPr txBox="1"/>
          <p:nvPr/>
        </p:nvSpPr>
        <p:spPr>
          <a:xfrm>
            <a:off x="1617725" y="2733572"/>
            <a:ext cx="14073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fi-FI" sz="1600" dirty="0" err="1">
                <a:solidFill>
                  <a:srgbClr val="5394BE"/>
                </a:solidFill>
                <a:latin typeface="Arial"/>
              </a:rPr>
              <a:t>Customers</a:t>
            </a:r>
            <a:r>
              <a:rPr lang="fi-FI" sz="1600" dirty="0">
                <a:solidFill>
                  <a:srgbClr val="5394BE"/>
                </a:solidFill>
                <a:latin typeface="Arial"/>
              </a:rPr>
              <a:t>:</a:t>
            </a:r>
          </a:p>
          <a:p>
            <a:pPr defTabSz="457200">
              <a:defRPr/>
            </a:pPr>
            <a:r>
              <a:rPr lang="fi-FI" b="1" dirty="0">
                <a:solidFill>
                  <a:srgbClr val="5394BE"/>
                </a:solidFill>
                <a:latin typeface="Arial"/>
              </a:rPr>
              <a:t>~ 200 </a:t>
            </a:r>
            <a:r>
              <a:rPr lang="fi-FI" sz="1600" dirty="0" err="1">
                <a:solidFill>
                  <a:srgbClr val="5394BE"/>
                </a:solidFill>
                <a:latin typeface="Arial"/>
              </a:rPr>
              <a:t>BRPs</a:t>
            </a:r>
            <a:endParaRPr lang="fi-FI" sz="1200" dirty="0">
              <a:solidFill>
                <a:srgbClr val="5394BE"/>
              </a:solidFill>
              <a:latin typeface="Arial"/>
            </a:endParaRPr>
          </a:p>
          <a:p>
            <a:pPr defTabSz="457200">
              <a:defRPr/>
            </a:pPr>
            <a:r>
              <a:rPr lang="fi-FI" b="1" dirty="0">
                <a:solidFill>
                  <a:srgbClr val="5394BE"/>
                </a:solidFill>
                <a:latin typeface="Arial"/>
              </a:rPr>
              <a:t>~ 500 </a:t>
            </a:r>
            <a:r>
              <a:rPr lang="fi-FI" sz="1600" dirty="0" err="1">
                <a:solidFill>
                  <a:srgbClr val="5394BE"/>
                </a:solidFill>
                <a:latin typeface="Arial"/>
              </a:rPr>
              <a:t>DSOs</a:t>
            </a:r>
            <a:endParaRPr lang="fi-FI" sz="1600" dirty="0">
              <a:solidFill>
                <a:srgbClr val="5394BE"/>
              </a:solidFill>
              <a:latin typeface="Arial"/>
            </a:endParaRPr>
          </a:p>
          <a:p>
            <a:pPr defTabSz="457200">
              <a:defRPr/>
            </a:pPr>
            <a:r>
              <a:rPr lang="fi-FI" b="1" dirty="0">
                <a:solidFill>
                  <a:srgbClr val="5394BE"/>
                </a:solidFill>
                <a:latin typeface="Arial"/>
              </a:rPr>
              <a:t>~ 800 </a:t>
            </a:r>
            <a:r>
              <a:rPr lang="fi-FI" sz="1600" dirty="0" err="1">
                <a:solidFill>
                  <a:srgbClr val="5394BE"/>
                </a:solidFill>
                <a:latin typeface="Arial"/>
              </a:rPr>
              <a:t>REs</a:t>
            </a:r>
            <a:endParaRPr lang="fi-FI" sz="1600" dirty="0">
              <a:solidFill>
                <a:srgbClr val="5394BE"/>
              </a:solidFill>
              <a:latin typeface="Arial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D41BF58-0C55-4150-A6E6-D4E43C75A8B2}"/>
              </a:ext>
            </a:extLst>
          </p:cNvPr>
          <p:cNvSpPr/>
          <p:nvPr/>
        </p:nvSpPr>
        <p:spPr>
          <a:xfrm>
            <a:off x="1575593" y="5726542"/>
            <a:ext cx="17097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fi-FI" sz="1600" dirty="0">
                <a:solidFill>
                  <a:srgbClr val="5394BE"/>
                </a:solidFill>
                <a:latin typeface="Arial"/>
              </a:rPr>
              <a:t>Headquartered</a:t>
            </a:r>
            <a:r>
              <a:rPr lang="fi-FI" dirty="0">
                <a:solidFill>
                  <a:srgbClr val="5394BE"/>
                </a:solidFill>
                <a:latin typeface="Arial"/>
              </a:rPr>
              <a:t> </a:t>
            </a:r>
            <a:r>
              <a:rPr lang="fi-FI" sz="1600" dirty="0">
                <a:solidFill>
                  <a:srgbClr val="5394BE"/>
                </a:solidFill>
                <a:latin typeface="Arial"/>
              </a:rPr>
              <a:t>in</a:t>
            </a:r>
            <a:r>
              <a:rPr lang="fi-FI" dirty="0">
                <a:solidFill>
                  <a:srgbClr val="5394BE"/>
                </a:solidFill>
                <a:latin typeface="Arial"/>
              </a:rPr>
              <a:t> </a:t>
            </a:r>
            <a:r>
              <a:rPr lang="fi-FI" b="1" dirty="0">
                <a:solidFill>
                  <a:srgbClr val="5394BE"/>
                </a:solidFill>
                <a:latin typeface="Arial"/>
              </a:rPr>
              <a:t>HELSINKI</a:t>
            </a:r>
            <a:endParaRPr lang="en-FI" b="1" dirty="0">
              <a:solidFill>
                <a:srgbClr val="5394BE"/>
              </a:solidFill>
              <a:latin typeface="Arial"/>
            </a:endParaRPr>
          </a:p>
        </p:txBody>
      </p:sp>
      <p:pic>
        <p:nvPicPr>
          <p:cNvPr id="46" name="Graphic 45" descr="Marker">
            <a:extLst>
              <a:ext uri="{FF2B5EF4-FFF2-40B4-BE49-F238E27FC236}">
                <a16:creationId xmlns:a16="http://schemas.microsoft.com/office/drawing/2014/main" id="{0A185B87-56D0-460A-BE71-7619D70B67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2643" y="5729483"/>
            <a:ext cx="583480" cy="583480"/>
          </a:xfrm>
          <a:prstGeom prst="rect">
            <a:avLst/>
          </a:prstGeom>
        </p:spPr>
      </p:pic>
      <p:pic>
        <p:nvPicPr>
          <p:cNvPr id="51" name="Graphic 50" descr="Call center">
            <a:extLst>
              <a:ext uri="{FF2B5EF4-FFF2-40B4-BE49-F238E27FC236}">
                <a16:creationId xmlns:a16="http://schemas.microsoft.com/office/drawing/2014/main" id="{2F4FBE93-A7B5-4E98-AEE4-695D00937B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345272" y="1935187"/>
            <a:ext cx="677435" cy="677435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1C525878-C117-4A53-A30C-0C9CB081FAAE}"/>
              </a:ext>
            </a:extLst>
          </p:cNvPr>
          <p:cNvSpPr txBox="1"/>
          <p:nvPr/>
        </p:nvSpPr>
        <p:spPr>
          <a:xfrm>
            <a:off x="5806999" y="1843455"/>
            <a:ext cx="32820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>
              <a:defRPr/>
            </a:pPr>
            <a:r>
              <a:rPr lang="fi-FI" sz="1600" dirty="0">
                <a:solidFill>
                  <a:srgbClr val="CE188A"/>
                </a:solidFill>
                <a:latin typeface="Arial"/>
              </a:rPr>
              <a:t>Corporate Language </a:t>
            </a:r>
            <a:r>
              <a:rPr lang="fi-FI" b="1" dirty="0">
                <a:solidFill>
                  <a:srgbClr val="CE188A"/>
                </a:solidFill>
                <a:latin typeface="Arial"/>
              </a:rPr>
              <a:t>ENGLISH</a:t>
            </a:r>
            <a:r>
              <a:rPr lang="fi-FI" sz="1200" dirty="0">
                <a:solidFill>
                  <a:srgbClr val="CE188A"/>
                </a:solidFill>
                <a:latin typeface="Arial"/>
              </a:rPr>
              <a:t> </a:t>
            </a:r>
          </a:p>
          <a:p>
            <a:pPr algn="r" defTabSz="457200">
              <a:defRPr/>
            </a:pPr>
            <a:r>
              <a:rPr lang="fi-FI" sz="1600" dirty="0">
                <a:solidFill>
                  <a:srgbClr val="CE188A"/>
                </a:solidFill>
                <a:latin typeface="Arial"/>
              </a:rPr>
              <a:t>Service also in </a:t>
            </a:r>
            <a:r>
              <a:rPr lang="fi-FI" b="1" dirty="0">
                <a:solidFill>
                  <a:srgbClr val="CE188A"/>
                </a:solidFill>
                <a:latin typeface="Arial"/>
              </a:rPr>
              <a:t>FINNISH</a:t>
            </a:r>
          </a:p>
          <a:p>
            <a:pPr algn="r" defTabSz="457200">
              <a:defRPr/>
            </a:pPr>
            <a:r>
              <a:rPr lang="fi-FI" b="1" dirty="0">
                <a:solidFill>
                  <a:srgbClr val="CE188A"/>
                </a:solidFill>
                <a:latin typeface="Arial"/>
              </a:rPr>
              <a:t>NORWEGIAN</a:t>
            </a:r>
            <a:r>
              <a:rPr lang="fi-FI" sz="1200" b="1" dirty="0">
                <a:solidFill>
                  <a:srgbClr val="CE188A"/>
                </a:solidFill>
                <a:latin typeface="Arial"/>
              </a:rPr>
              <a:t> </a:t>
            </a:r>
            <a:r>
              <a:rPr lang="fi-FI" sz="1200" dirty="0">
                <a:solidFill>
                  <a:srgbClr val="CE188A"/>
                </a:solidFill>
                <a:latin typeface="Arial"/>
              </a:rPr>
              <a:t>and</a:t>
            </a:r>
            <a:r>
              <a:rPr lang="fi-FI" sz="1200" b="1" dirty="0">
                <a:solidFill>
                  <a:srgbClr val="CE188A"/>
                </a:solidFill>
                <a:latin typeface="Arial"/>
              </a:rPr>
              <a:t> </a:t>
            </a:r>
            <a:r>
              <a:rPr lang="fi-FI" b="1" dirty="0">
                <a:solidFill>
                  <a:srgbClr val="CE188A"/>
                </a:solidFill>
                <a:latin typeface="Arial"/>
              </a:rPr>
              <a:t>SWEDISH</a:t>
            </a:r>
          </a:p>
        </p:txBody>
      </p:sp>
      <p:pic>
        <p:nvPicPr>
          <p:cNvPr id="55" name="Graphic 54" descr="Firecracker">
            <a:extLst>
              <a:ext uri="{FF2B5EF4-FFF2-40B4-BE49-F238E27FC236}">
                <a16:creationId xmlns:a16="http://schemas.microsoft.com/office/drawing/2014/main" id="{EAAE5EFA-FC33-4CA8-BA32-BBE7EE3DDAF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538327" y="1945553"/>
            <a:ext cx="705995" cy="705995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78CA050A-97CB-40AC-A480-AC841075E403}"/>
              </a:ext>
            </a:extLst>
          </p:cNvPr>
          <p:cNvSpPr txBox="1"/>
          <p:nvPr/>
        </p:nvSpPr>
        <p:spPr>
          <a:xfrm>
            <a:off x="1839369" y="1889029"/>
            <a:ext cx="17382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fi-FI" sz="1600" dirty="0">
                <a:solidFill>
                  <a:srgbClr val="CE188A"/>
                </a:solidFill>
                <a:latin typeface="Arial"/>
              </a:rPr>
              <a:t>In operation from </a:t>
            </a:r>
            <a:r>
              <a:rPr lang="fi-FI" b="1" dirty="0">
                <a:solidFill>
                  <a:srgbClr val="CE188A"/>
                </a:solidFill>
                <a:latin typeface="Arial"/>
              </a:rPr>
              <a:t>2017</a:t>
            </a:r>
          </a:p>
          <a:p>
            <a:pPr defTabSz="457200">
              <a:defRPr/>
            </a:pPr>
            <a:endParaRPr lang="fi-FI" b="1" dirty="0">
              <a:solidFill>
                <a:srgbClr val="CE188A"/>
              </a:solidFill>
              <a:latin typeface="Arial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A8C59DC-A39E-432A-9390-B3083C2BE0D8}"/>
              </a:ext>
            </a:extLst>
          </p:cNvPr>
          <p:cNvSpPr/>
          <p:nvPr/>
        </p:nvSpPr>
        <p:spPr>
          <a:xfrm>
            <a:off x="7050210" y="4622348"/>
            <a:ext cx="18635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fi-FI" sz="1600" dirty="0">
                <a:solidFill>
                  <a:srgbClr val="543D7F"/>
                </a:solidFill>
                <a:latin typeface="Arial"/>
              </a:rPr>
              <a:t>Invoices </a:t>
            </a:r>
          </a:p>
          <a:p>
            <a:pPr defTabSz="457200">
              <a:defRPr/>
            </a:pPr>
            <a:r>
              <a:rPr lang="fi-FI" b="1" dirty="0">
                <a:solidFill>
                  <a:srgbClr val="543D7F"/>
                </a:solidFill>
                <a:latin typeface="Arial"/>
              </a:rPr>
              <a:t>190</a:t>
            </a:r>
            <a:r>
              <a:rPr lang="fi-FI" dirty="0">
                <a:solidFill>
                  <a:srgbClr val="543D7F"/>
                </a:solidFill>
                <a:latin typeface="Arial"/>
              </a:rPr>
              <a:t> </a:t>
            </a:r>
            <a:r>
              <a:rPr lang="fi-FI" sz="1600" dirty="0">
                <a:solidFill>
                  <a:srgbClr val="543D7F"/>
                </a:solidFill>
                <a:latin typeface="Arial"/>
              </a:rPr>
              <a:t>per week</a:t>
            </a:r>
          </a:p>
          <a:p>
            <a:pPr defTabSz="457200">
              <a:defRPr/>
            </a:pPr>
            <a:r>
              <a:rPr lang="fi-FI" b="1" dirty="0">
                <a:solidFill>
                  <a:srgbClr val="543D7F"/>
                </a:solidFill>
                <a:latin typeface="Arial"/>
              </a:rPr>
              <a:t>9900 </a:t>
            </a:r>
            <a:r>
              <a:rPr lang="fi-FI" sz="1600" dirty="0">
                <a:solidFill>
                  <a:srgbClr val="543D7F"/>
                </a:solidFill>
                <a:latin typeface="Arial"/>
              </a:rPr>
              <a:t>per year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7DB984D7-B192-4E9A-B2B2-983403448867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39167" y="4773064"/>
            <a:ext cx="656899" cy="59927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20A36617-8CB7-4BE7-B41D-53705C3C021A}"/>
              </a:ext>
            </a:extLst>
          </p:cNvPr>
          <p:cNvGrpSpPr/>
          <p:nvPr/>
        </p:nvGrpSpPr>
        <p:grpSpPr>
          <a:xfrm>
            <a:off x="6069007" y="5726542"/>
            <a:ext cx="2307352" cy="635643"/>
            <a:chOff x="135880" y="5184281"/>
            <a:chExt cx="2307352" cy="635643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839C3F5-0149-4231-BE34-172D98085A40}"/>
                </a:ext>
              </a:extLst>
            </p:cNvPr>
            <p:cNvSpPr txBox="1"/>
            <p:nvPr/>
          </p:nvSpPr>
          <p:spPr>
            <a:xfrm>
              <a:off x="2028582" y="5204371"/>
              <a:ext cx="41465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defRPr/>
              </a:pPr>
              <a:r>
                <a:rPr lang="fi-FI" sz="3400" b="1" dirty="0">
                  <a:solidFill>
                    <a:srgbClr val="5394BE"/>
                  </a:solidFill>
                  <a:latin typeface="Arial"/>
                </a:rPr>
                <a:t>€</a:t>
              </a:r>
              <a:endParaRPr lang="fi-FI" b="1" dirty="0">
                <a:solidFill>
                  <a:srgbClr val="5394BE"/>
                </a:solidFill>
                <a:latin typeface="Arial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60AD6301-D42B-4BC7-A71F-502DCD894B3B}"/>
                </a:ext>
              </a:extLst>
            </p:cNvPr>
            <p:cNvSpPr/>
            <p:nvPr/>
          </p:nvSpPr>
          <p:spPr>
            <a:xfrm>
              <a:off x="135880" y="5184281"/>
              <a:ext cx="2223964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457200">
                <a:defRPr/>
              </a:pPr>
              <a:r>
                <a:rPr lang="fi-FI" sz="1600" dirty="0">
                  <a:solidFill>
                    <a:srgbClr val="5394BE"/>
                  </a:solidFill>
                  <a:latin typeface="Arial"/>
                </a:rPr>
                <a:t>Annual money flow</a:t>
              </a:r>
            </a:p>
            <a:p>
              <a:pPr defTabSz="457200">
                <a:defRPr/>
              </a:pPr>
              <a:r>
                <a:rPr lang="fi-FI" b="1" dirty="0">
                  <a:solidFill>
                    <a:srgbClr val="5394BE"/>
                  </a:solidFill>
                  <a:latin typeface="Arial"/>
                </a:rPr>
                <a:t>800 – 1000 </a:t>
              </a:r>
              <a:r>
                <a:rPr lang="fi-FI" sz="1600" dirty="0">
                  <a:solidFill>
                    <a:srgbClr val="5394BE"/>
                  </a:solidFill>
                  <a:latin typeface="Arial"/>
                </a:rPr>
                <a:t>million</a:t>
              </a:r>
              <a:endParaRPr lang="fi-FI" dirty="0">
                <a:solidFill>
                  <a:srgbClr val="5394BE"/>
                </a:solidFill>
                <a:latin typeface="Arial"/>
              </a:endParaRP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EFCC0A95-613E-4017-86A9-7D9A1569BF4A}"/>
              </a:ext>
            </a:extLst>
          </p:cNvPr>
          <p:cNvSpPr txBox="1"/>
          <p:nvPr/>
        </p:nvSpPr>
        <p:spPr>
          <a:xfrm>
            <a:off x="209468" y="4349322"/>
            <a:ext cx="254051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fi-FI" sz="1600" dirty="0">
                <a:solidFill>
                  <a:srgbClr val="543D7F"/>
                </a:solidFill>
                <a:latin typeface="Arial"/>
              </a:rPr>
              <a:t>Owners </a:t>
            </a:r>
            <a:r>
              <a:rPr lang="fi-FI" sz="1200" dirty="0">
                <a:solidFill>
                  <a:srgbClr val="543D7F"/>
                </a:solidFill>
                <a:latin typeface="Arial"/>
              </a:rPr>
              <a:t>(TSOs)</a:t>
            </a:r>
          </a:p>
          <a:p>
            <a:pPr defTabSz="457200">
              <a:defRPr/>
            </a:pPr>
            <a:r>
              <a:rPr lang="fi-FI" b="1" dirty="0">
                <a:solidFill>
                  <a:srgbClr val="543D7F"/>
                </a:solidFill>
                <a:latin typeface="Arial"/>
              </a:rPr>
              <a:t>33% </a:t>
            </a:r>
            <a:r>
              <a:rPr lang="fi-FI" sz="1600" dirty="0">
                <a:solidFill>
                  <a:srgbClr val="543D7F"/>
                </a:solidFill>
                <a:latin typeface="Arial"/>
              </a:rPr>
              <a:t>Fingrid</a:t>
            </a:r>
          </a:p>
          <a:p>
            <a:pPr defTabSz="457200">
              <a:defRPr/>
            </a:pPr>
            <a:r>
              <a:rPr lang="fi-FI" b="1" dirty="0">
                <a:solidFill>
                  <a:srgbClr val="543D7F"/>
                </a:solidFill>
                <a:latin typeface="Arial"/>
              </a:rPr>
              <a:t>33% </a:t>
            </a:r>
            <a:r>
              <a:rPr lang="fi-FI" sz="1600" dirty="0">
                <a:solidFill>
                  <a:srgbClr val="543D7F"/>
                </a:solidFill>
                <a:latin typeface="Arial"/>
              </a:rPr>
              <a:t>Statnett</a:t>
            </a:r>
          </a:p>
          <a:p>
            <a:pPr defTabSz="457200">
              <a:defRPr/>
            </a:pPr>
            <a:r>
              <a:rPr lang="fi-FI" b="1" dirty="0">
                <a:solidFill>
                  <a:srgbClr val="543D7F"/>
                </a:solidFill>
                <a:latin typeface="Arial"/>
              </a:rPr>
              <a:t>33% </a:t>
            </a:r>
            <a:r>
              <a:rPr lang="fi-FI" sz="1600" dirty="0">
                <a:solidFill>
                  <a:srgbClr val="543D7F"/>
                </a:solidFill>
                <a:latin typeface="Arial"/>
              </a:rPr>
              <a:t>Svenska kraftnät</a:t>
            </a:r>
          </a:p>
          <a:p>
            <a:pPr defTabSz="457200">
              <a:defRPr/>
            </a:pPr>
            <a:r>
              <a:rPr lang="fi-FI" sz="1600" dirty="0">
                <a:solidFill>
                  <a:srgbClr val="FFFFFF">
                    <a:lumMod val="50000"/>
                  </a:srgbClr>
                </a:solidFill>
                <a:latin typeface="Arial"/>
              </a:rPr>
              <a:t>+ Denmark in </a:t>
            </a:r>
            <a:r>
              <a:rPr lang="fi-FI" sz="1600" dirty="0" err="1">
                <a:solidFill>
                  <a:srgbClr val="FFFFFF">
                    <a:lumMod val="50000"/>
                  </a:srgbClr>
                </a:solidFill>
                <a:latin typeface="Arial"/>
              </a:rPr>
              <a:t>the</a:t>
            </a:r>
            <a:r>
              <a:rPr lang="fi-FI" sz="1600" dirty="0">
                <a:solidFill>
                  <a:srgbClr val="FFFFFF">
                    <a:lumMod val="50000"/>
                  </a:srgbClr>
                </a:solidFill>
                <a:latin typeface="Arial"/>
              </a:rPr>
              <a:t> </a:t>
            </a:r>
            <a:r>
              <a:rPr lang="fi-FI" sz="1600" dirty="0" err="1">
                <a:solidFill>
                  <a:srgbClr val="FFFFFF">
                    <a:lumMod val="50000"/>
                  </a:srgbClr>
                </a:solidFill>
                <a:latin typeface="Arial"/>
              </a:rPr>
              <a:t>future</a:t>
            </a:r>
            <a:r>
              <a:rPr lang="fi-FI" sz="1600" dirty="0">
                <a:solidFill>
                  <a:srgbClr val="FFFFFF">
                    <a:lumMod val="50000"/>
                  </a:srgbClr>
                </a:solidFill>
                <a:latin typeface="Arial"/>
              </a:rPr>
              <a:t>?</a:t>
            </a:r>
          </a:p>
          <a:p>
            <a:pPr defTabSz="457200">
              <a:defRPr/>
            </a:pPr>
            <a:endParaRPr lang="fi-FI" b="1" dirty="0">
              <a:solidFill>
                <a:srgbClr val="3F4D8D"/>
              </a:solidFill>
              <a:latin typeface="Arial"/>
            </a:endParaRPr>
          </a:p>
        </p:txBody>
      </p:sp>
      <p:pic>
        <p:nvPicPr>
          <p:cNvPr id="63" name="Graphic 62" descr="Meeting">
            <a:extLst>
              <a:ext uri="{FF2B5EF4-FFF2-40B4-BE49-F238E27FC236}">
                <a16:creationId xmlns:a16="http://schemas.microsoft.com/office/drawing/2014/main" id="{1E041E37-64CC-4A33-9DF6-A03E2E375F8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732527" y="4386397"/>
            <a:ext cx="914400" cy="914400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E65EC26C-C714-4217-9F02-540F0582B388}"/>
              </a:ext>
            </a:extLst>
          </p:cNvPr>
          <p:cNvSpPr/>
          <p:nvPr/>
        </p:nvSpPr>
        <p:spPr>
          <a:xfrm>
            <a:off x="4041172" y="5833583"/>
            <a:ext cx="17274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1600" b="1" dirty="0">
                <a:solidFill>
                  <a:srgbClr val="FFC000"/>
                </a:solidFill>
                <a:latin typeface="Arial"/>
              </a:rPr>
              <a:t>1 </a:t>
            </a:r>
            <a:r>
              <a:rPr lang="en-US" sz="1600" b="1" dirty="0" err="1">
                <a:solidFill>
                  <a:srgbClr val="FFC000"/>
                </a:solidFill>
                <a:latin typeface="Arial"/>
              </a:rPr>
              <a:t>st</a:t>
            </a:r>
            <a:r>
              <a:rPr lang="en-US" sz="1600" b="1" dirty="0">
                <a:solidFill>
                  <a:srgbClr val="FFC000"/>
                </a:solidFill>
                <a:latin typeface="Arial"/>
              </a:rPr>
              <a:t> </a:t>
            </a:r>
            <a:r>
              <a:rPr lang="en-US" sz="1200" dirty="0">
                <a:solidFill>
                  <a:srgbClr val="FFC000"/>
                </a:solidFill>
                <a:latin typeface="Arial"/>
              </a:rPr>
              <a:t>and</a:t>
            </a:r>
            <a:r>
              <a:rPr lang="en-US" sz="1600" b="1" dirty="0">
                <a:solidFill>
                  <a:srgbClr val="FFC000"/>
                </a:solidFill>
                <a:latin typeface="Arial"/>
              </a:rPr>
              <a:t> ONLY </a:t>
            </a:r>
            <a:r>
              <a:rPr lang="en-US" sz="1600" dirty="0">
                <a:solidFill>
                  <a:srgbClr val="FFC000"/>
                </a:solidFill>
                <a:latin typeface="Arial"/>
              </a:rPr>
              <a:t>across border imbalance settler 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C7C91895-A3DF-4ECF-B67B-F3F8F876B2A8}"/>
              </a:ext>
            </a:extLst>
          </p:cNvPr>
          <p:cNvSpPr/>
          <p:nvPr/>
        </p:nvSpPr>
        <p:spPr>
          <a:xfrm>
            <a:off x="6178468" y="3074552"/>
            <a:ext cx="37332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sz="1600" dirty="0">
                <a:solidFill>
                  <a:srgbClr val="5394BE"/>
                </a:solidFill>
                <a:latin typeface="Arial"/>
              </a:rPr>
              <a:t>Imbalance settlement for</a:t>
            </a:r>
          </a:p>
          <a:p>
            <a:pPr defTabSz="457200">
              <a:defRPr/>
            </a:pPr>
            <a:r>
              <a:rPr lang="en-US" b="1" dirty="0">
                <a:solidFill>
                  <a:srgbClr val="5394BE"/>
                </a:solidFill>
                <a:latin typeface="Arial"/>
              </a:rPr>
              <a:t>1222</a:t>
            </a:r>
            <a:r>
              <a:rPr lang="en-US" sz="1600" b="1" dirty="0">
                <a:solidFill>
                  <a:srgbClr val="5394BE"/>
                </a:solidFill>
                <a:latin typeface="Arial"/>
              </a:rPr>
              <a:t> </a:t>
            </a:r>
            <a:r>
              <a:rPr lang="en-US" sz="1600" dirty="0">
                <a:solidFill>
                  <a:srgbClr val="5394BE"/>
                </a:solidFill>
                <a:latin typeface="Arial"/>
              </a:rPr>
              <a:t>Metering Grid Areas 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BC771A3-F231-47FC-A290-B35B21C9CE56}"/>
              </a:ext>
            </a:extLst>
          </p:cNvPr>
          <p:cNvSpPr/>
          <p:nvPr/>
        </p:nvSpPr>
        <p:spPr>
          <a:xfrm>
            <a:off x="7078259" y="3933901"/>
            <a:ext cx="22239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defRPr/>
            </a:pPr>
            <a:r>
              <a:rPr lang="en-US" b="1" dirty="0">
                <a:solidFill>
                  <a:srgbClr val="543D7F"/>
                </a:solidFill>
                <a:latin typeface="Arial"/>
              </a:rPr>
              <a:t>36 million </a:t>
            </a:r>
            <a:r>
              <a:rPr lang="en-US" sz="1600" dirty="0">
                <a:solidFill>
                  <a:srgbClr val="543D7F"/>
                </a:solidFill>
                <a:latin typeface="Arial"/>
              </a:rPr>
              <a:t>market messages / year</a:t>
            </a:r>
          </a:p>
        </p:txBody>
      </p:sp>
      <p:pic>
        <p:nvPicPr>
          <p:cNvPr id="67" name="Graphic 66" descr="Trophy">
            <a:extLst>
              <a:ext uri="{FF2B5EF4-FFF2-40B4-BE49-F238E27FC236}">
                <a16:creationId xmlns:a16="http://schemas.microsoft.com/office/drawing/2014/main" id="{124249E5-81C8-43E9-AC78-9205F4BC52A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02661" y="5942051"/>
            <a:ext cx="501135" cy="501135"/>
          </a:xfrm>
          <a:prstGeom prst="rect">
            <a:avLst/>
          </a:prstGeom>
        </p:spPr>
      </p:pic>
      <p:pic>
        <p:nvPicPr>
          <p:cNvPr id="68" name="Graphic 67" descr="Calculator">
            <a:extLst>
              <a:ext uri="{FF2B5EF4-FFF2-40B4-BE49-F238E27FC236}">
                <a16:creationId xmlns:a16="http://schemas.microsoft.com/office/drawing/2014/main" id="{E985C1DD-4777-4003-8CEF-5DC6FAA4F15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636967" y="3131912"/>
            <a:ext cx="507854" cy="507854"/>
          </a:xfrm>
          <a:prstGeom prst="rect">
            <a:avLst/>
          </a:prstGeom>
        </p:spPr>
      </p:pic>
      <p:pic>
        <p:nvPicPr>
          <p:cNvPr id="69" name="Picture 2" descr="aboutesett_countries">
            <a:extLst>
              <a:ext uri="{FF2B5EF4-FFF2-40B4-BE49-F238E27FC236}">
                <a16:creationId xmlns:a16="http://schemas.microsoft.com/office/drawing/2014/main" id="{70CCFA9E-DF14-4484-97EE-B43E37603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45" y="2624487"/>
            <a:ext cx="1326107" cy="150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Graphic 69" descr="Download">
            <a:extLst>
              <a:ext uri="{FF2B5EF4-FFF2-40B4-BE49-F238E27FC236}">
                <a16:creationId xmlns:a16="http://schemas.microsoft.com/office/drawing/2014/main" id="{7EFC5E69-1B24-4741-BF87-9B2BB73A047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449410" y="3902600"/>
            <a:ext cx="656899" cy="65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13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800" dirty="0"/>
              <a:t>eSett customer service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6051" y="2749216"/>
            <a:ext cx="2654710" cy="3854341"/>
          </a:xfrm>
        </p:spPr>
        <p:txBody>
          <a:bodyPr/>
          <a:lstStyle/>
          <a:p>
            <a:pPr marL="0" indent="0">
              <a:buNone/>
            </a:pPr>
            <a:r>
              <a:rPr lang="fi-FI" sz="1200" dirty="0"/>
              <a:t>Imbalance settlement:</a:t>
            </a:r>
          </a:p>
          <a:p>
            <a:r>
              <a:rPr lang="fi-FI" sz="1200" dirty="0"/>
              <a:t>Tuomas Lahti (operations)</a:t>
            </a:r>
          </a:p>
          <a:p>
            <a:r>
              <a:rPr lang="fi-FI" sz="1200" dirty="0"/>
              <a:t>Kim Saarijärvi (advisor)</a:t>
            </a:r>
          </a:p>
          <a:p>
            <a:r>
              <a:rPr lang="fi-FI" sz="1200" dirty="0"/>
              <a:t>Tommy Gulin (advisor)</a:t>
            </a:r>
          </a:p>
          <a:p>
            <a:r>
              <a:rPr lang="fi-FI" sz="1200" dirty="0"/>
              <a:t>Diana Welander (specialist)</a:t>
            </a:r>
          </a:p>
          <a:p>
            <a:r>
              <a:rPr lang="fi-FI" sz="1200" dirty="0"/>
              <a:t>Tuomas Pulkkinen (specialist)</a:t>
            </a:r>
          </a:p>
          <a:p>
            <a:r>
              <a:rPr lang="fi-FI" sz="1200" dirty="0"/>
              <a:t>Ville Kärnä (trainee)</a:t>
            </a:r>
          </a:p>
          <a:p>
            <a:r>
              <a:rPr lang="fi-FI" sz="1200" dirty="0"/>
              <a:t>Sasu Saalasti (</a:t>
            </a:r>
            <a:r>
              <a:rPr lang="fi-FI" sz="1200" dirty="0" err="1"/>
              <a:t>trainee</a:t>
            </a:r>
            <a:r>
              <a:rPr lang="fi-FI" sz="1200" dirty="0"/>
              <a:t>)</a:t>
            </a:r>
          </a:p>
          <a:p>
            <a:pPr marL="0" indent="0">
              <a:buNone/>
            </a:pPr>
            <a:endParaRPr lang="fi-FI" sz="1200" dirty="0"/>
          </a:p>
          <a:p>
            <a:pPr marL="0" indent="0">
              <a:buNone/>
            </a:pPr>
            <a:r>
              <a:rPr lang="fi-FI" sz="1200" dirty="0"/>
              <a:t>Financial settlement &amp; development:</a:t>
            </a:r>
          </a:p>
          <a:p>
            <a:r>
              <a:rPr lang="fi-FI" sz="1200" dirty="0"/>
              <a:t>Jonni Laine (operations)</a:t>
            </a:r>
          </a:p>
          <a:p>
            <a:r>
              <a:rPr lang="fi-FI" sz="1200" dirty="0"/>
              <a:t>Pauliina Olsson (specialist)</a:t>
            </a:r>
          </a:p>
          <a:p>
            <a:r>
              <a:rPr lang="fi-FI" sz="1200" dirty="0"/>
              <a:t>Malena Nyström (specialist)</a:t>
            </a:r>
          </a:p>
          <a:p>
            <a:r>
              <a:rPr lang="fi-FI" sz="1200" dirty="0"/>
              <a:t>Mika Niemi (specialist)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694AA22-F196-524F-9DB4-060E08F150BD}" type="datetime1">
              <a:rPr lang="fi-FI"/>
              <a:pPr/>
              <a:t>24.4.2019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Tuomas Lahti</a:t>
            </a:r>
          </a:p>
        </p:txBody>
      </p:sp>
      <p:pic>
        <p:nvPicPr>
          <p:cNvPr id="7" name="Kuva 6">
            <a:extLst>
              <a:ext uri="{FF2B5EF4-FFF2-40B4-BE49-F238E27FC236}">
                <a16:creationId xmlns:a16="http://schemas.microsoft.com/office/drawing/2014/main" id="{E74B592B-A3F7-4ED2-9D2C-964FC2C54D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1" y="2132843"/>
            <a:ext cx="5847734" cy="335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68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188AA49-BDCF-4274-86FF-8FF22DC3B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800" dirty="0"/>
              <a:t>Year 2018 and annual review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9C86F-68DC-403F-9009-41313A82121E}"/>
              </a:ext>
            </a:extLst>
          </p:cNvPr>
          <p:cNvSpPr txBox="1">
            <a:spLocks/>
          </p:cNvSpPr>
          <p:nvPr/>
        </p:nvSpPr>
        <p:spPr>
          <a:xfrm>
            <a:off x="3021093" y="400578"/>
            <a:ext cx="2133680" cy="27432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94AA22-F196-524F-9DB4-060E08F150BD}" type="datetime1">
              <a:rPr lang="fi-FI" sz="1200">
                <a:solidFill>
                  <a:schemeClr val="tx1">
                    <a:tint val="75000"/>
                  </a:schemeClr>
                </a:solidFill>
              </a:rPr>
              <a:pPr/>
              <a:t>24.4.2019</a:t>
            </a:fld>
            <a:endParaRPr lang="en-US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D111F-7E35-4A63-8D37-FCDC883EF1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1093" y="689503"/>
            <a:ext cx="2133680" cy="274324"/>
          </a:xfrm>
        </p:spPr>
        <p:txBody>
          <a:bodyPr/>
          <a:lstStyle/>
          <a:p>
            <a:r>
              <a:rPr lang="en-US" dirty="0"/>
              <a:t>Tuomas Lahti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D7EAB00-C9F4-4264-B381-66AFE50361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14263"/>
            <a:ext cx="4114800" cy="3760409"/>
          </a:xfrm>
        </p:spPr>
        <p:txBody>
          <a:bodyPr/>
          <a:lstStyle/>
          <a:p>
            <a:pPr marL="0" indent="0">
              <a:buNone/>
            </a:pPr>
            <a:endParaRPr lang="fi-FI" sz="1600" dirty="0"/>
          </a:p>
          <a:p>
            <a:r>
              <a:rPr lang="fi-FI" sz="1600" dirty="0"/>
              <a:t>eSett has published its review on year 2018</a:t>
            </a:r>
          </a:p>
          <a:p>
            <a:pPr lvl="1"/>
            <a:r>
              <a:rPr lang="en-US" sz="1200" dirty="0"/>
              <a:t>52 completed invoicing rounds</a:t>
            </a:r>
          </a:p>
          <a:p>
            <a:pPr lvl="2"/>
            <a:r>
              <a:rPr lang="en-US" sz="1000" dirty="0"/>
              <a:t>Completed on time: 49</a:t>
            </a:r>
          </a:p>
          <a:p>
            <a:pPr lvl="2"/>
            <a:r>
              <a:rPr lang="en-US" sz="1000" dirty="0"/>
              <a:t>Delayed: 3 (once 1-2 hours, twice to following day)</a:t>
            </a:r>
          </a:p>
          <a:p>
            <a:pPr lvl="2"/>
            <a:r>
              <a:rPr lang="en-US" sz="1000" dirty="0"/>
              <a:t>No need to issue correction invoices</a:t>
            </a:r>
          </a:p>
          <a:p>
            <a:pPr lvl="1"/>
            <a:r>
              <a:rPr lang="en-US" sz="1200" dirty="0"/>
              <a:t>Invoiced amounts from/to BRPs for year 2018 in CET (Weeks 1-52)</a:t>
            </a:r>
          </a:p>
          <a:p>
            <a:pPr lvl="2"/>
            <a:r>
              <a:rPr lang="en-US" sz="1000" dirty="0"/>
              <a:t>Debit: 245 MEUR, 1051 MSEK, 976 MNOK</a:t>
            </a:r>
          </a:p>
          <a:p>
            <a:pPr lvl="2"/>
            <a:r>
              <a:rPr lang="en-US" sz="1000" dirty="0"/>
              <a:t>Credit: 231 MEUR, 195 MSEK, 658 MNOK</a:t>
            </a:r>
            <a:endParaRPr lang="en-US" sz="1200" dirty="0"/>
          </a:p>
          <a:p>
            <a:pPr lvl="1"/>
            <a:r>
              <a:rPr lang="en-US" sz="1200" dirty="0"/>
              <a:t>System availability</a:t>
            </a:r>
          </a:p>
          <a:p>
            <a:pPr lvl="2"/>
            <a:r>
              <a:rPr lang="en-US" sz="1000" dirty="0"/>
              <a:t>Online Service: 99,647 %</a:t>
            </a:r>
          </a:p>
          <a:p>
            <a:pPr lvl="2"/>
            <a:r>
              <a:rPr lang="en-US" sz="1000" dirty="0"/>
              <a:t>Messaging Service: 99,971 %</a:t>
            </a:r>
          </a:p>
          <a:p>
            <a:pPr lvl="1"/>
            <a:r>
              <a:rPr lang="en-US" sz="1200" dirty="0"/>
              <a:t>One market termination carried out during the year</a:t>
            </a:r>
            <a:endParaRPr lang="en-US" sz="1000" dirty="0"/>
          </a:p>
          <a:p>
            <a:pPr lvl="2"/>
            <a:endParaRPr lang="en-US" sz="1050" dirty="0"/>
          </a:p>
          <a:p>
            <a:pPr lvl="2"/>
            <a:endParaRPr lang="en-US" sz="1050" dirty="0"/>
          </a:p>
          <a:p>
            <a:pPr lvl="2"/>
            <a:endParaRPr lang="en-US" sz="1400" dirty="0"/>
          </a:p>
          <a:p>
            <a:pPr lvl="1"/>
            <a:endParaRPr lang="fi-FI" dirty="0"/>
          </a:p>
          <a:p>
            <a:pPr marL="0" indent="0">
              <a:buNone/>
            </a:pPr>
            <a:endParaRPr lang="fi-FI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110558-F8BC-4BC9-8067-8E1FD3CEB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081485"/>
            <a:ext cx="4211469" cy="20259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6359F3D-1E18-406D-ABC1-4DA896B80FFE}"/>
              </a:ext>
            </a:extLst>
          </p:cNvPr>
          <p:cNvSpPr/>
          <p:nvPr/>
        </p:nvSpPr>
        <p:spPr>
          <a:xfrm>
            <a:off x="4636736" y="5076245"/>
            <a:ext cx="398937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i-FI" sz="1000" dirty="0">
                <a:solidFill>
                  <a:schemeClr val="accent2"/>
                </a:solidFill>
              </a:rPr>
              <a:t>Available: https://www.esett.com/materials/annual-review/</a:t>
            </a:r>
          </a:p>
        </p:txBody>
      </p:sp>
    </p:spTree>
    <p:extLst>
      <p:ext uri="{BB962C8B-B14F-4D97-AF65-F5344CB8AC3E}">
        <p14:creationId xmlns:p14="http://schemas.microsoft.com/office/powerpoint/2010/main" val="1570307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9C86F-68DC-403F-9009-41313A82121E}"/>
              </a:ext>
            </a:extLst>
          </p:cNvPr>
          <p:cNvSpPr txBox="1">
            <a:spLocks/>
          </p:cNvSpPr>
          <p:nvPr/>
        </p:nvSpPr>
        <p:spPr>
          <a:xfrm>
            <a:off x="3021093" y="400578"/>
            <a:ext cx="2133680" cy="27432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694AA22-F196-524F-9DB4-060E08F150BD}" type="datetime1">
              <a:rPr lang="fi-FI" sz="1200">
                <a:solidFill>
                  <a:schemeClr val="tx1">
                    <a:tint val="75000"/>
                  </a:schemeClr>
                </a:solidFill>
              </a:rPr>
              <a:pPr/>
              <a:t>24.4.2019</a:t>
            </a:fld>
            <a:endParaRPr lang="en-US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BD111F-7E35-4A63-8D37-FCDC883EF1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1093" y="689503"/>
            <a:ext cx="2133680" cy="274324"/>
          </a:xfrm>
        </p:spPr>
        <p:txBody>
          <a:bodyPr/>
          <a:lstStyle/>
          <a:p>
            <a:r>
              <a:rPr lang="en-US" dirty="0"/>
              <a:t>Tuomas Lahti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B4D0CD82-17C9-4D30-AC46-DB51D54E1B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773" y="1633473"/>
            <a:ext cx="8710454" cy="4535024"/>
          </a:xfrm>
        </p:spPr>
      </p:pic>
    </p:spTree>
    <p:extLst>
      <p:ext uri="{BB962C8B-B14F-4D97-AF65-F5344CB8AC3E}">
        <p14:creationId xmlns:p14="http://schemas.microsoft.com/office/powerpoint/2010/main" val="526985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371600"/>
            <a:ext cx="8229600" cy="627062"/>
          </a:xfrm>
        </p:spPr>
        <p:txBody>
          <a:bodyPr/>
          <a:lstStyle/>
          <a:p>
            <a:r>
              <a:rPr lang="fi-FI" sz="2800" dirty="0"/>
              <a:t>eSett’s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14263"/>
            <a:ext cx="8132164" cy="3760409"/>
          </a:xfrm>
        </p:spPr>
        <p:txBody>
          <a:bodyPr/>
          <a:lstStyle/>
          <a:p>
            <a:pPr marL="0" indent="0">
              <a:buNone/>
            </a:pPr>
            <a:endParaRPr lang="fi-FI" dirty="0"/>
          </a:p>
          <a:p>
            <a:r>
              <a:rPr lang="en-US" sz="1200" dirty="0"/>
              <a:t>After successfully stabilizing the operation during the year 2018, </a:t>
            </a:r>
            <a:r>
              <a:rPr lang="en-US" sz="1200" dirty="0" err="1"/>
              <a:t>eSett’s</a:t>
            </a:r>
            <a:r>
              <a:rPr lang="en-US" sz="1200" dirty="0"/>
              <a:t> strategy has been set to serve what is ahead of us</a:t>
            </a:r>
          </a:p>
          <a:p>
            <a:endParaRPr lang="en-US" sz="1800" dirty="0"/>
          </a:p>
          <a:p>
            <a:pPr marL="0" indent="0">
              <a:buNone/>
            </a:pPr>
            <a:endParaRPr lang="fi-FI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100" dirty="0"/>
          </a:p>
          <a:p>
            <a:r>
              <a:rPr lang="en-US" sz="1100" dirty="0"/>
              <a:t>We are ready for 2020 </a:t>
            </a:r>
          </a:p>
          <a:p>
            <a:r>
              <a:rPr lang="en-US" sz="1100" dirty="0"/>
              <a:t>We are ready for Denmark </a:t>
            </a:r>
          </a:p>
          <a:p>
            <a:r>
              <a:rPr lang="en-US" sz="1100" dirty="0"/>
              <a:t>We believe in fair work</a:t>
            </a:r>
          </a:p>
          <a:p>
            <a:r>
              <a:rPr lang="en-US" sz="1100" dirty="0"/>
              <a:t>We are ready to serve the changing electricity market</a:t>
            </a:r>
          </a:p>
          <a:p>
            <a:r>
              <a:rPr lang="en-US" sz="1100" dirty="0"/>
              <a:t>We create our inspiring culture together</a:t>
            </a:r>
            <a:endParaRPr lang="en-US" sz="1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694AA22-F196-524F-9DB4-060E08F150BD}" type="datetime1">
              <a:rPr lang="fi-FI"/>
              <a:pPr/>
              <a:t>24.4.2019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Tuomas Lahti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C3C8FFF-718C-455A-8D15-05F559F39CAA}"/>
              </a:ext>
            </a:extLst>
          </p:cNvPr>
          <p:cNvSpPr/>
          <p:nvPr/>
        </p:nvSpPr>
        <p:spPr>
          <a:xfrm>
            <a:off x="804991" y="3017167"/>
            <a:ext cx="7533851" cy="1161207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Ready For The Future</a:t>
            </a:r>
            <a:endParaRPr lang="en-FI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D65803-9477-4044-A4C7-CBE27131F67D}"/>
              </a:ext>
            </a:extLst>
          </p:cNvPr>
          <p:cNvSpPr/>
          <p:nvPr/>
        </p:nvSpPr>
        <p:spPr>
          <a:xfrm>
            <a:off x="6044583" y="4397917"/>
            <a:ext cx="1298772" cy="1039827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en-US" sz="800" dirty="0"/>
              <a:t>SUCCESS FACTORS</a:t>
            </a:r>
          </a:p>
          <a:p>
            <a:pPr algn="ctr"/>
            <a:endParaRPr lang="en-US" sz="800" dirty="0"/>
          </a:p>
          <a:p>
            <a:pPr algn="ctr"/>
            <a:r>
              <a:rPr lang="en-US" sz="800" dirty="0"/>
              <a:t>Customer orientation Skilled personnel</a:t>
            </a:r>
          </a:p>
          <a:p>
            <a:pPr algn="ctr"/>
            <a:r>
              <a:rPr lang="en-US" sz="800" dirty="0"/>
              <a:t>Efficiency</a:t>
            </a:r>
            <a:endParaRPr lang="en-FI" sz="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A8DCFE-247A-4580-A9B6-C395EA6668B2}"/>
              </a:ext>
            </a:extLst>
          </p:cNvPr>
          <p:cNvSpPr/>
          <p:nvPr/>
        </p:nvSpPr>
        <p:spPr>
          <a:xfrm>
            <a:off x="4571916" y="4397917"/>
            <a:ext cx="1298772" cy="1039827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en-US" sz="800" dirty="0"/>
              <a:t>VALUES </a:t>
            </a:r>
          </a:p>
          <a:p>
            <a:pPr algn="ctr"/>
            <a:endParaRPr lang="en-US" sz="800" dirty="0"/>
          </a:p>
          <a:p>
            <a:pPr algn="ctr"/>
            <a:r>
              <a:rPr lang="en-US" sz="800" dirty="0"/>
              <a:t>Accountability</a:t>
            </a:r>
          </a:p>
          <a:p>
            <a:pPr algn="ctr"/>
            <a:r>
              <a:rPr lang="en-US" sz="800" dirty="0"/>
              <a:t>Equality</a:t>
            </a:r>
          </a:p>
          <a:p>
            <a:pPr algn="ctr"/>
            <a:r>
              <a:rPr lang="en-US" sz="800" dirty="0"/>
              <a:t>Openness</a:t>
            </a:r>
          </a:p>
          <a:p>
            <a:pPr algn="ctr"/>
            <a:r>
              <a:rPr lang="en-US" sz="800" dirty="0"/>
              <a:t>Readiness</a:t>
            </a:r>
            <a:endParaRPr lang="en-FI" sz="800" dirty="0"/>
          </a:p>
        </p:txBody>
      </p:sp>
    </p:spTree>
    <p:extLst>
      <p:ext uri="{BB962C8B-B14F-4D97-AF65-F5344CB8AC3E}">
        <p14:creationId xmlns:p14="http://schemas.microsoft.com/office/powerpoint/2010/main" val="3648358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3200" dirty="0"/>
              <a:t>Key Performance Indicator overview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694AA22-F196-524F-9DB4-060E08F150BD}" type="datetime1">
              <a:rPr lang="fi-FI"/>
              <a:pPr/>
              <a:t>24.4.2019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Tuomas Lahti</a:t>
            </a:r>
          </a:p>
        </p:txBody>
      </p:sp>
      <p:sp>
        <p:nvSpPr>
          <p:cNvPr id="7" name="Sisällön paikkamerkki 6">
            <a:extLst>
              <a:ext uri="{FF2B5EF4-FFF2-40B4-BE49-F238E27FC236}">
                <a16:creationId xmlns:a16="http://schemas.microsoft.com/office/drawing/2014/main" id="{AF986B1C-4E8A-44D0-8237-AEDEA5FEE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90435"/>
            <a:ext cx="8229601" cy="4041583"/>
          </a:xfrm>
        </p:spPr>
        <p:txBody>
          <a:bodyPr/>
          <a:lstStyle/>
          <a:p>
            <a:r>
              <a:rPr lang="fi-FI" sz="1400" dirty="0"/>
              <a:t>eSett introduced KPI reports to the market at the end of last year</a:t>
            </a:r>
          </a:p>
          <a:p>
            <a:r>
              <a:rPr lang="fi-FI" sz="1400" dirty="0"/>
              <a:t>They are published at Online Service monthly or weekly depending on the report</a:t>
            </a:r>
          </a:p>
          <a:p>
            <a:r>
              <a:rPr lang="fi-FI" sz="1400" dirty="0"/>
              <a:t>It is recommended to start following up on the reports in order to learn and adjust own behavior if there is such indication</a:t>
            </a:r>
          </a:p>
          <a:p>
            <a:r>
              <a:rPr lang="fi-FI" sz="1400" dirty="0"/>
              <a:t>Based on the KPI reports, eSett has been contacting some BRPs in order to help them to improve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B58963-6B85-45EF-9B01-6528943A0A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151"/>
          <a:stretch/>
        </p:blipFill>
        <p:spPr>
          <a:xfrm>
            <a:off x="457201" y="4018846"/>
            <a:ext cx="8408324" cy="1933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81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dirty="0"/>
              <a:t>Denmark to join Nordic Imbalance Settlement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0694AA22-F196-524F-9DB4-060E08F150BD}" type="datetime1">
              <a:rPr lang="fi-FI"/>
              <a:pPr/>
              <a:t>24.4.2019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Tuomas Lahti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5F1779-04DB-4CE2-B82E-B3F2081AFFFB}"/>
              </a:ext>
            </a:extLst>
          </p:cNvPr>
          <p:cNvSpPr txBox="1">
            <a:spLocks/>
          </p:cNvSpPr>
          <p:nvPr/>
        </p:nvSpPr>
        <p:spPr>
          <a:xfrm>
            <a:off x="523568" y="2093383"/>
            <a:ext cx="8163233" cy="39620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b="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rgbClr val="474746"/>
                </a:solidFill>
                <a:latin typeface="Arial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The Danish Ministry has recently approved the purchase of 25 percent of </a:t>
            </a:r>
            <a:r>
              <a:rPr lang="en-US" sz="1800" dirty="0" err="1"/>
              <a:t>eSett’s</a:t>
            </a:r>
            <a:r>
              <a:rPr lang="en-US" sz="1800" dirty="0"/>
              <a:t> shares</a:t>
            </a:r>
          </a:p>
          <a:p>
            <a:r>
              <a:rPr lang="en-US" sz="1800" dirty="0" err="1"/>
              <a:t>eSett</a:t>
            </a:r>
            <a:r>
              <a:rPr lang="en-US" sz="1800" dirty="0"/>
              <a:t> and TSOs have started extensive cooperation with </a:t>
            </a:r>
            <a:r>
              <a:rPr lang="en-US" sz="1800" dirty="0" err="1"/>
              <a:t>Energinet</a:t>
            </a:r>
            <a:r>
              <a:rPr lang="en-US" sz="1800" dirty="0"/>
              <a:t> to find out the possibilities to incorporate the Danish market to be part of the harmonized model</a:t>
            </a:r>
          </a:p>
          <a:p>
            <a:r>
              <a:rPr lang="en-US" sz="1800" dirty="0"/>
              <a:t>If </a:t>
            </a:r>
            <a:r>
              <a:rPr lang="en-US" sz="1800" dirty="0" err="1"/>
              <a:t>Energinet</a:t>
            </a:r>
            <a:r>
              <a:rPr lang="en-US" sz="1800" dirty="0"/>
              <a:t> decides to join, the go-live would likely be sometime during Q2-Q3/2020</a:t>
            </a:r>
          </a:p>
          <a:p>
            <a:endParaRPr lang="en-US" dirty="0"/>
          </a:p>
          <a:p>
            <a:pPr marL="0" indent="0">
              <a:buFont typeface="Arial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23365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Steeri väriskaala">
      <a:dk1>
        <a:srgbClr val="000000"/>
      </a:dk1>
      <a:lt1>
        <a:srgbClr val="FFFFFF"/>
      </a:lt1>
      <a:dk2>
        <a:srgbClr val="D9E1E2"/>
      </a:dk2>
      <a:lt2>
        <a:srgbClr val="00B5E2"/>
      </a:lt2>
      <a:accent1>
        <a:srgbClr val="71C5E8"/>
      </a:accent1>
      <a:accent2>
        <a:srgbClr val="B9D9EB"/>
      </a:accent2>
      <a:accent3>
        <a:srgbClr val="D9EBE2"/>
      </a:accent3>
      <a:accent4>
        <a:srgbClr val="CDA788"/>
      </a:accent4>
      <a:accent5>
        <a:srgbClr val="E1B87F"/>
      </a:accent5>
      <a:accent6>
        <a:srgbClr val="DBC8B6"/>
      </a:accent6>
      <a:hlink>
        <a:srgbClr val="131414"/>
      </a:hlink>
      <a:folHlink>
        <a:srgbClr val="BABC1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r">
          <a:defRPr sz="1600" dirty="0" smtClean="0">
            <a:solidFill>
              <a:schemeClr val="tx1">
                <a:lumMod val="50000"/>
                <a:lumOff val="50000"/>
              </a:schemeClr>
            </a:solidFill>
            <a:latin typeface="Arial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8_Custom Design">
  <a:themeElements>
    <a:clrScheme name="Bilot väripaletti">
      <a:dk1>
        <a:srgbClr val="000000"/>
      </a:dk1>
      <a:lt1>
        <a:srgbClr val="FFFFFF"/>
      </a:lt1>
      <a:dk2>
        <a:srgbClr val="CD3D35"/>
      </a:dk2>
      <a:lt2>
        <a:srgbClr val="EEECE1"/>
      </a:lt2>
      <a:accent1>
        <a:srgbClr val="DE7D3D"/>
      </a:accent1>
      <a:accent2>
        <a:srgbClr val="D7D9C7"/>
      </a:accent2>
      <a:accent3>
        <a:srgbClr val="95A29C"/>
      </a:accent3>
      <a:accent4>
        <a:srgbClr val="E7AA79"/>
      </a:accent4>
      <a:accent5>
        <a:srgbClr val="CD4228"/>
      </a:accent5>
      <a:accent6>
        <a:srgbClr val="E07C39"/>
      </a:accent6>
      <a:hlink>
        <a:srgbClr val="131414"/>
      </a:hlink>
      <a:folHlink>
        <a:srgbClr val="CD3D3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3_Custom Design">
  <a:themeElements>
    <a:clrScheme name="Steeri väriskaala">
      <a:dk1>
        <a:srgbClr val="000000"/>
      </a:dk1>
      <a:lt1>
        <a:srgbClr val="FFFFFF"/>
      </a:lt1>
      <a:dk2>
        <a:srgbClr val="D9E1E2"/>
      </a:dk2>
      <a:lt2>
        <a:srgbClr val="00B5E2"/>
      </a:lt2>
      <a:accent1>
        <a:srgbClr val="71C5E8"/>
      </a:accent1>
      <a:accent2>
        <a:srgbClr val="B9D9EB"/>
      </a:accent2>
      <a:accent3>
        <a:srgbClr val="D9EBE2"/>
      </a:accent3>
      <a:accent4>
        <a:srgbClr val="CDA788"/>
      </a:accent4>
      <a:accent5>
        <a:srgbClr val="E1B87F"/>
      </a:accent5>
      <a:accent6>
        <a:srgbClr val="DBC8B6"/>
      </a:accent6>
      <a:hlink>
        <a:srgbClr val="131414"/>
      </a:hlink>
      <a:folHlink>
        <a:srgbClr val="BABC1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r">
          <a:defRPr sz="1600" dirty="0" smtClean="0">
            <a:solidFill>
              <a:schemeClr val="tx1">
                <a:lumMod val="50000"/>
                <a:lumOff val="50000"/>
              </a:schemeClr>
            </a:solidFill>
            <a:latin typeface="Arial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4_Custom Design">
  <a:themeElements>
    <a:clrScheme name="eSett 2">
      <a:dk1>
        <a:srgbClr val="000000"/>
      </a:dk1>
      <a:lt1>
        <a:srgbClr val="FFFFFF"/>
      </a:lt1>
      <a:dk2>
        <a:srgbClr val="3F4D8D"/>
      </a:dk2>
      <a:lt2>
        <a:srgbClr val="FFFFFE"/>
      </a:lt2>
      <a:accent1>
        <a:srgbClr val="543D7F"/>
      </a:accent1>
      <a:accent2>
        <a:srgbClr val="5394BE"/>
      </a:accent2>
      <a:accent3>
        <a:srgbClr val="003971"/>
      </a:accent3>
      <a:accent4>
        <a:srgbClr val="000000"/>
      </a:accent4>
      <a:accent5>
        <a:srgbClr val="CE188A"/>
      </a:accent5>
      <a:accent6>
        <a:srgbClr val="88AFD0"/>
      </a:accent6>
      <a:hlink>
        <a:srgbClr val="777877"/>
      </a:hlink>
      <a:folHlink>
        <a:srgbClr val="5394B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7_Custom Design">
  <a:themeElements>
    <a:clrScheme name="eSett">
      <a:dk1>
        <a:srgbClr val="000000"/>
      </a:dk1>
      <a:lt1>
        <a:srgbClr val="FFFFFF"/>
      </a:lt1>
      <a:dk2>
        <a:srgbClr val="3F4D8D"/>
      </a:dk2>
      <a:lt2>
        <a:srgbClr val="FFFFFE"/>
      </a:lt2>
      <a:accent1>
        <a:srgbClr val="543D7F"/>
      </a:accent1>
      <a:accent2>
        <a:srgbClr val="5394BE"/>
      </a:accent2>
      <a:accent3>
        <a:srgbClr val="163873"/>
      </a:accent3>
      <a:accent4>
        <a:srgbClr val="257BB1"/>
      </a:accent4>
      <a:accent5>
        <a:srgbClr val="1A2648"/>
      </a:accent5>
      <a:accent6>
        <a:srgbClr val="AB0066"/>
      </a:accent6>
      <a:hlink>
        <a:srgbClr val="777877"/>
      </a:hlink>
      <a:folHlink>
        <a:srgbClr val="5394B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9_Custom Design">
  <a:themeElements>
    <a:clrScheme name="eSett">
      <a:dk1>
        <a:srgbClr val="000000"/>
      </a:dk1>
      <a:lt1>
        <a:srgbClr val="FFFFFF"/>
      </a:lt1>
      <a:dk2>
        <a:srgbClr val="3F4D8D"/>
      </a:dk2>
      <a:lt2>
        <a:srgbClr val="FFFFFE"/>
      </a:lt2>
      <a:accent1>
        <a:srgbClr val="543D7F"/>
      </a:accent1>
      <a:accent2>
        <a:srgbClr val="5394BE"/>
      </a:accent2>
      <a:accent3>
        <a:srgbClr val="163873"/>
      </a:accent3>
      <a:accent4>
        <a:srgbClr val="257BB1"/>
      </a:accent4>
      <a:accent5>
        <a:srgbClr val="1A2648"/>
      </a:accent5>
      <a:accent6>
        <a:srgbClr val="AB0066"/>
      </a:accent6>
      <a:hlink>
        <a:srgbClr val="777877"/>
      </a:hlink>
      <a:folHlink>
        <a:srgbClr val="5394BE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0_Custom Design">
  <a:themeElements>
    <a:clrScheme name="eSett">
      <a:dk1>
        <a:srgbClr val="000000"/>
      </a:dk1>
      <a:lt1>
        <a:srgbClr val="FFFFFF"/>
      </a:lt1>
      <a:dk2>
        <a:srgbClr val="3F4D8D"/>
      </a:dk2>
      <a:lt2>
        <a:srgbClr val="FFFFFE"/>
      </a:lt2>
      <a:accent1>
        <a:srgbClr val="543D7F"/>
      </a:accent1>
      <a:accent2>
        <a:srgbClr val="5394BE"/>
      </a:accent2>
      <a:accent3>
        <a:srgbClr val="163873"/>
      </a:accent3>
      <a:accent4>
        <a:srgbClr val="257BB1"/>
      </a:accent4>
      <a:accent5>
        <a:srgbClr val="1A2648"/>
      </a:accent5>
      <a:accent6>
        <a:srgbClr val="AB0066"/>
      </a:accent6>
      <a:hlink>
        <a:srgbClr val="777877"/>
      </a:hlink>
      <a:folHlink>
        <a:srgbClr val="5394BE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11_Custom Design">
  <a:themeElements>
    <a:clrScheme name="eSett">
      <a:dk1>
        <a:srgbClr val="000000"/>
      </a:dk1>
      <a:lt1>
        <a:srgbClr val="FFFFFF"/>
      </a:lt1>
      <a:dk2>
        <a:srgbClr val="3F4D8D"/>
      </a:dk2>
      <a:lt2>
        <a:srgbClr val="FFFFFE"/>
      </a:lt2>
      <a:accent1>
        <a:srgbClr val="543D7F"/>
      </a:accent1>
      <a:accent2>
        <a:srgbClr val="5394BE"/>
      </a:accent2>
      <a:accent3>
        <a:srgbClr val="163873"/>
      </a:accent3>
      <a:accent4>
        <a:srgbClr val="257BB1"/>
      </a:accent4>
      <a:accent5>
        <a:srgbClr val="1A2648"/>
      </a:accent5>
      <a:accent6>
        <a:srgbClr val="AB0066"/>
      </a:accent6>
      <a:hlink>
        <a:srgbClr val="777877"/>
      </a:hlink>
      <a:folHlink>
        <a:srgbClr val="5394BE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12_Custom Design">
  <a:themeElements>
    <a:clrScheme name="eSett">
      <a:dk1>
        <a:srgbClr val="000000"/>
      </a:dk1>
      <a:lt1>
        <a:srgbClr val="FFFFFF"/>
      </a:lt1>
      <a:dk2>
        <a:srgbClr val="3F4D8D"/>
      </a:dk2>
      <a:lt2>
        <a:srgbClr val="FFFFFE"/>
      </a:lt2>
      <a:accent1>
        <a:srgbClr val="543D7F"/>
      </a:accent1>
      <a:accent2>
        <a:srgbClr val="5394BE"/>
      </a:accent2>
      <a:accent3>
        <a:srgbClr val="163873"/>
      </a:accent3>
      <a:accent4>
        <a:srgbClr val="257BB1"/>
      </a:accent4>
      <a:accent5>
        <a:srgbClr val="1A2648"/>
      </a:accent5>
      <a:accent6>
        <a:srgbClr val="AB0066"/>
      </a:accent6>
      <a:hlink>
        <a:srgbClr val="777877"/>
      </a:hlink>
      <a:folHlink>
        <a:srgbClr val="5394BE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6_Custom Design">
  <a:themeElements>
    <a:clrScheme name="eSett">
      <a:dk1>
        <a:srgbClr val="000000"/>
      </a:dk1>
      <a:lt1>
        <a:srgbClr val="FFFFFF"/>
      </a:lt1>
      <a:dk2>
        <a:srgbClr val="3F4D8D"/>
      </a:dk2>
      <a:lt2>
        <a:srgbClr val="FFFFFE"/>
      </a:lt2>
      <a:accent1>
        <a:srgbClr val="543D7F"/>
      </a:accent1>
      <a:accent2>
        <a:srgbClr val="5394BE"/>
      </a:accent2>
      <a:accent3>
        <a:srgbClr val="163873"/>
      </a:accent3>
      <a:accent4>
        <a:srgbClr val="AB0066"/>
      </a:accent4>
      <a:accent5>
        <a:srgbClr val="1A2648"/>
      </a:accent5>
      <a:accent6>
        <a:srgbClr val="88AFD0"/>
      </a:accent6>
      <a:hlink>
        <a:srgbClr val="777877"/>
      </a:hlink>
      <a:folHlink>
        <a:srgbClr val="5394BE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CF1E11C66C4B4FAD8AD217C67A3243" ma:contentTypeVersion="4" ma:contentTypeDescription="Create a new document." ma:contentTypeScope="" ma:versionID="f7f915b06223dbdbe5d1402e135641df">
  <xsd:schema xmlns:xsd="http://www.w3.org/2001/XMLSchema" xmlns:xs="http://www.w3.org/2001/XMLSchema" xmlns:p="http://schemas.microsoft.com/office/2006/metadata/properties" xmlns:ns2="fd7d6a48-8c59-4781-8f00-a0ab2f10f8e8" xmlns:ns3="781d021f-0ed9-4124-8cae-01cc90a1e492" targetNamespace="http://schemas.microsoft.com/office/2006/metadata/properties" ma:root="true" ma:fieldsID="a927a1b643c3d62bf2f119930c4d2cf8" ns2:_="" ns3:_="">
    <xsd:import namespace="fd7d6a48-8c59-4781-8f00-a0ab2f10f8e8"/>
    <xsd:import namespace="781d021f-0ed9-4124-8cae-01cc90a1e49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7d6a48-8c59-4781-8f00-a0ab2f10f8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d021f-0ed9-4124-8cae-01cc90a1e49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4BA63C-D959-4EED-A9BA-00965B612D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d7d6a48-8c59-4781-8f00-a0ab2f10f8e8"/>
    <ds:schemaRef ds:uri="781d021f-0ed9-4124-8cae-01cc90a1e49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D90C584-09F1-49AD-AA2B-CAFF3FB45B9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D6E8B67-0B68-4C97-BC92-5B542358D5D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10502</TotalTime>
  <Words>851</Words>
  <Application>Microsoft Office PowerPoint</Application>
  <PresentationFormat>On-screen Show (4:3)</PresentationFormat>
  <Paragraphs>200</Paragraphs>
  <Slides>15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2_Custom Design</vt:lpstr>
      <vt:lpstr>3_Custom Design</vt:lpstr>
      <vt:lpstr>4_Custom Design</vt:lpstr>
      <vt:lpstr>7_Custom Design</vt:lpstr>
      <vt:lpstr>9_Custom Design</vt:lpstr>
      <vt:lpstr>10_Custom Design</vt:lpstr>
      <vt:lpstr>11_Custom Design</vt:lpstr>
      <vt:lpstr>12_Custom Design</vt:lpstr>
      <vt:lpstr>6_Custom Design</vt:lpstr>
      <vt:lpstr>8_Custom Design</vt:lpstr>
      <vt:lpstr>eSett News</vt:lpstr>
      <vt:lpstr>Agenda</vt:lpstr>
      <vt:lpstr>PowerPoint Presentation</vt:lpstr>
      <vt:lpstr>eSett customer service</vt:lpstr>
      <vt:lpstr>Year 2018 and annual review</vt:lpstr>
      <vt:lpstr>PowerPoint Presentation</vt:lpstr>
      <vt:lpstr>eSett’s strategy</vt:lpstr>
      <vt:lpstr>Key Performance Indicator overview</vt:lpstr>
      <vt:lpstr>Denmark to join Nordic Imbalance Settlement</vt:lpstr>
      <vt:lpstr>Elhub go-live</vt:lpstr>
      <vt:lpstr>DSO communication change due to Elhub</vt:lpstr>
      <vt:lpstr>Multiple NEMO Arrangement</vt:lpstr>
      <vt:lpstr>15-minute imbalance settlement period &amp; one-balance model</vt:lpstr>
      <vt:lpstr>FCR reporting change in Sweden</vt:lpstr>
      <vt:lpstr>PowerPoint Presentation</vt:lpstr>
    </vt:vector>
  </TitlesOfParts>
  <Manager>eSett</Manager>
  <Company>eSett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eSett PowerPoint</dc:title>
  <dc:subject>eSett PowerPoint</dc:subject>
  <dc:creator>eSett</dc:creator>
  <cp:keywords/>
  <dc:description/>
  <cp:lastModifiedBy>Tuomas Lahti</cp:lastModifiedBy>
  <cp:revision>125</cp:revision>
  <dcterms:created xsi:type="dcterms:W3CDTF">2012-04-16T11:26:20Z</dcterms:created>
  <dcterms:modified xsi:type="dcterms:W3CDTF">2019-04-24T12:56:07Z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0x01010085CF1E11C66C4B4FAD8AD217C67A3243</vt:lpwstr>
  </property>
</Properties>
</file>